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19"/>
  </p:notesMasterIdLst>
  <p:sldIdLst>
    <p:sldId id="256" r:id="rId5"/>
    <p:sldId id="257" r:id="rId6"/>
    <p:sldId id="258" r:id="rId7"/>
    <p:sldId id="269" r:id="rId8"/>
    <p:sldId id="259" r:id="rId9"/>
    <p:sldId id="260" r:id="rId10"/>
    <p:sldId id="261" r:id="rId11"/>
    <p:sldId id="262" r:id="rId12"/>
    <p:sldId id="263" r:id="rId13"/>
    <p:sldId id="264" r:id="rId14"/>
    <p:sldId id="265" r:id="rId15"/>
    <p:sldId id="266" r:id="rId16"/>
    <p:sldId id="267" r:id="rId17"/>
    <p:sldId id="268" r:id="rId18"/>
  </p:sldIdLst>
  <p:sldSz cx="9144000" cy="5143500" type="screen16x9"/>
  <p:notesSz cx="6858000" cy="9144000"/>
  <p:embeddedFontLst>
    <p:embeddedFont>
      <p:font typeface="Oswald" panose="00000500000000000000" pitchFamily="2" charset="0"/>
      <p:regular r:id="rId20"/>
      <p:bold r:id="rId21"/>
    </p:embeddedFont>
    <p:embeddedFont>
      <p:font typeface="Source Code Pro" panose="020B0509030403020204" pitchFamily="49"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B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C6BF0E-6B58-4E4B-A5EF-988D3C1ACD4F}" v="3" dt="2023-10-03T15:10:54.616"/>
  </p1510:revLst>
</p1510:revInfo>
</file>

<file path=ppt/tableStyles.xml><?xml version="1.0" encoding="utf-8"?>
<a:tblStyleLst xmlns:a="http://schemas.openxmlformats.org/drawingml/2006/main" def="{0A17E273-7F43-4856-8562-209BED1E1693}">
  <a:tblStyle styleId="{0A17E273-7F43-4856-8562-209BED1E169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7" d="100"/>
          <a:sy n="107" d="100"/>
        </p:scale>
        <p:origin x="754" y="8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font" Target="fonts/font2.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6.fntdata"/><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font" Target="fonts/font1.fntdata"/><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5.fntdata"/><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4.fntdata"/><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3.fntdata"/><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aham Colman" userId="5e49a3d6-ef5a-4fb5-b706-b89d0280da7d" providerId="ADAL" clId="{04C6BF0E-6B58-4E4B-A5EF-988D3C1ACD4F}"/>
    <pc:docChg chg="custSel addSld modSld">
      <pc:chgData name="Graham Colman" userId="5e49a3d6-ef5a-4fb5-b706-b89d0280da7d" providerId="ADAL" clId="{04C6BF0E-6B58-4E4B-A5EF-988D3C1ACD4F}" dt="2023-10-03T15:12:59.808" v="171" actId="732"/>
      <pc:docMkLst>
        <pc:docMk/>
      </pc:docMkLst>
      <pc:sldChg chg="modSp mod">
        <pc:chgData name="Graham Colman" userId="5e49a3d6-ef5a-4fb5-b706-b89d0280da7d" providerId="ADAL" clId="{04C6BF0E-6B58-4E4B-A5EF-988D3C1ACD4F}" dt="2023-10-03T15:03:02.473" v="99" actId="20577"/>
        <pc:sldMkLst>
          <pc:docMk/>
          <pc:sldMk cId="0" sldId="260"/>
        </pc:sldMkLst>
        <pc:spChg chg="mod">
          <ac:chgData name="Graham Colman" userId="5e49a3d6-ef5a-4fb5-b706-b89d0280da7d" providerId="ADAL" clId="{04C6BF0E-6B58-4E4B-A5EF-988D3C1ACD4F}" dt="2023-10-03T14:23:29.914" v="0" actId="20577"/>
          <ac:spMkLst>
            <pc:docMk/>
            <pc:sldMk cId="0" sldId="260"/>
            <ac:spMk id="89" creationId="{00000000-0000-0000-0000-000000000000}"/>
          </ac:spMkLst>
        </pc:spChg>
        <pc:spChg chg="mod">
          <ac:chgData name="Graham Colman" userId="5e49a3d6-ef5a-4fb5-b706-b89d0280da7d" providerId="ADAL" clId="{04C6BF0E-6B58-4E4B-A5EF-988D3C1ACD4F}" dt="2023-10-03T15:01:39.916" v="26" actId="20577"/>
          <ac:spMkLst>
            <pc:docMk/>
            <pc:sldMk cId="0" sldId="260"/>
            <ac:spMk id="93" creationId="{00000000-0000-0000-0000-000000000000}"/>
          </ac:spMkLst>
        </pc:spChg>
        <pc:spChg chg="mod">
          <ac:chgData name="Graham Colman" userId="5e49a3d6-ef5a-4fb5-b706-b89d0280da7d" providerId="ADAL" clId="{04C6BF0E-6B58-4E4B-A5EF-988D3C1ACD4F}" dt="2023-10-03T15:02:33.437" v="62" actId="20577"/>
          <ac:spMkLst>
            <pc:docMk/>
            <pc:sldMk cId="0" sldId="260"/>
            <ac:spMk id="94" creationId="{00000000-0000-0000-0000-000000000000}"/>
          </ac:spMkLst>
        </pc:spChg>
        <pc:spChg chg="mod">
          <ac:chgData name="Graham Colman" userId="5e49a3d6-ef5a-4fb5-b706-b89d0280da7d" providerId="ADAL" clId="{04C6BF0E-6B58-4E4B-A5EF-988D3C1ACD4F}" dt="2023-10-03T15:02:46.567" v="80" actId="20577"/>
          <ac:spMkLst>
            <pc:docMk/>
            <pc:sldMk cId="0" sldId="260"/>
            <ac:spMk id="95" creationId="{00000000-0000-0000-0000-000000000000}"/>
          </ac:spMkLst>
        </pc:spChg>
        <pc:spChg chg="mod">
          <ac:chgData name="Graham Colman" userId="5e49a3d6-ef5a-4fb5-b706-b89d0280da7d" providerId="ADAL" clId="{04C6BF0E-6B58-4E4B-A5EF-988D3C1ACD4F}" dt="2023-10-03T15:03:02.473" v="99" actId="20577"/>
          <ac:spMkLst>
            <pc:docMk/>
            <pc:sldMk cId="0" sldId="260"/>
            <ac:spMk id="96" creationId="{00000000-0000-0000-0000-000000000000}"/>
          </ac:spMkLst>
        </pc:spChg>
      </pc:sldChg>
      <pc:sldChg chg="modSp mod">
        <pc:chgData name="Graham Colman" userId="5e49a3d6-ef5a-4fb5-b706-b89d0280da7d" providerId="ADAL" clId="{04C6BF0E-6B58-4E4B-A5EF-988D3C1ACD4F}" dt="2023-10-03T15:03:12.542" v="101" actId="27636"/>
        <pc:sldMkLst>
          <pc:docMk/>
          <pc:sldMk cId="0" sldId="264"/>
        </pc:sldMkLst>
        <pc:spChg chg="mod">
          <ac:chgData name="Graham Colman" userId="5e49a3d6-ef5a-4fb5-b706-b89d0280da7d" providerId="ADAL" clId="{04C6BF0E-6B58-4E4B-A5EF-988D3C1ACD4F}" dt="2023-10-03T15:03:12.542" v="101" actId="27636"/>
          <ac:spMkLst>
            <pc:docMk/>
            <pc:sldMk cId="0" sldId="264"/>
            <ac:spMk id="127" creationId="{00000000-0000-0000-0000-000000000000}"/>
          </ac:spMkLst>
        </pc:spChg>
      </pc:sldChg>
      <pc:sldChg chg="modSp mod">
        <pc:chgData name="Graham Colman" userId="5e49a3d6-ef5a-4fb5-b706-b89d0280da7d" providerId="ADAL" clId="{04C6BF0E-6B58-4E4B-A5EF-988D3C1ACD4F}" dt="2023-10-03T15:03:12.580" v="102" actId="27636"/>
        <pc:sldMkLst>
          <pc:docMk/>
          <pc:sldMk cId="0" sldId="268"/>
        </pc:sldMkLst>
        <pc:spChg chg="mod">
          <ac:chgData name="Graham Colman" userId="5e49a3d6-ef5a-4fb5-b706-b89d0280da7d" providerId="ADAL" clId="{04C6BF0E-6B58-4E4B-A5EF-988D3C1ACD4F}" dt="2023-10-03T15:03:12.580" v="102" actId="27636"/>
          <ac:spMkLst>
            <pc:docMk/>
            <pc:sldMk cId="0" sldId="268"/>
            <ac:spMk id="159" creationId="{00000000-0000-0000-0000-000000000000}"/>
          </ac:spMkLst>
        </pc:spChg>
      </pc:sldChg>
      <pc:sldChg chg="addSp delSp modSp add mod">
        <pc:chgData name="Graham Colman" userId="5e49a3d6-ef5a-4fb5-b706-b89d0280da7d" providerId="ADAL" clId="{04C6BF0E-6B58-4E4B-A5EF-988D3C1ACD4F}" dt="2023-10-03T15:12:59.808" v="171" actId="732"/>
        <pc:sldMkLst>
          <pc:docMk/>
          <pc:sldMk cId="2232227506" sldId="269"/>
        </pc:sldMkLst>
        <pc:spChg chg="add del mod">
          <ac:chgData name="Graham Colman" userId="5e49a3d6-ef5a-4fb5-b706-b89d0280da7d" providerId="ADAL" clId="{04C6BF0E-6B58-4E4B-A5EF-988D3C1ACD4F}" dt="2023-10-03T15:05:26.594" v="104" actId="478"/>
          <ac:spMkLst>
            <pc:docMk/>
            <pc:sldMk cId="2232227506" sldId="269"/>
            <ac:spMk id="3" creationId="{5AFBA6FC-8EA9-69B4-B18D-310E43504213}"/>
          </ac:spMkLst>
        </pc:spChg>
        <pc:spChg chg="add del mod">
          <ac:chgData name="Graham Colman" userId="5e49a3d6-ef5a-4fb5-b706-b89d0280da7d" providerId="ADAL" clId="{04C6BF0E-6B58-4E4B-A5EF-988D3C1ACD4F}" dt="2023-10-03T15:08:12.808" v="106" actId="478"/>
          <ac:spMkLst>
            <pc:docMk/>
            <pc:sldMk cId="2232227506" sldId="269"/>
            <ac:spMk id="5" creationId="{5FC47CB1-FB4B-0C47-5DCD-FFB669FB47EF}"/>
          </ac:spMkLst>
        </pc:spChg>
        <pc:spChg chg="add mod ord">
          <ac:chgData name="Graham Colman" userId="5e49a3d6-ef5a-4fb5-b706-b89d0280da7d" providerId="ADAL" clId="{04C6BF0E-6B58-4E4B-A5EF-988D3C1ACD4F}" dt="2023-10-03T15:11:19.848" v="162" actId="1076"/>
          <ac:spMkLst>
            <pc:docMk/>
            <pc:sldMk cId="2232227506" sldId="269"/>
            <ac:spMk id="8" creationId="{B23010CF-967B-BCF2-7931-C7D54C1160F8}"/>
          </ac:spMkLst>
        </pc:spChg>
        <pc:spChg chg="del">
          <ac:chgData name="Graham Colman" userId="5e49a3d6-ef5a-4fb5-b706-b89d0280da7d" providerId="ADAL" clId="{04C6BF0E-6B58-4E4B-A5EF-988D3C1ACD4F}" dt="2023-10-03T15:05:24.675" v="103" actId="478"/>
          <ac:spMkLst>
            <pc:docMk/>
            <pc:sldMk cId="2232227506" sldId="269"/>
            <ac:spMk id="74" creationId="{00000000-0000-0000-0000-000000000000}"/>
          </ac:spMkLst>
        </pc:spChg>
        <pc:spChg chg="del">
          <ac:chgData name="Graham Colman" userId="5e49a3d6-ef5a-4fb5-b706-b89d0280da7d" providerId="ADAL" clId="{04C6BF0E-6B58-4E4B-A5EF-988D3C1ACD4F}" dt="2023-10-03T15:05:29.256" v="105" actId="478"/>
          <ac:spMkLst>
            <pc:docMk/>
            <pc:sldMk cId="2232227506" sldId="269"/>
            <ac:spMk id="75" creationId="{00000000-0000-0000-0000-000000000000}"/>
          </ac:spMkLst>
        </pc:spChg>
        <pc:graphicFrameChg chg="del">
          <ac:chgData name="Graham Colman" userId="5e49a3d6-ef5a-4fb5-b706-b89d0280da7d" providerId="ADAL" clId="{04C6BF0E-6B58-4E4B-A5EF-988D3C1ACD4F}" dt="2023-10-03T15:08:15.101" v="107" actId="478"/>
          <ac:graphicFrameMkLst>
            <pc:docMk/>
            <pc:sldMk cId="2232227506" sldId="269"/>
            <ac:graphicFrameMk id="76" creationId="{00000000-0000-0000-0000-000000000000}"/>
          </ac:graphicFrameMkLst>
        </pc:graphicFrameChg>
        <pc:picChg chg="add mod modCrop">
          <ac:chgData name="Graham Colman" userId="5e49a3d6-ef5a-4fb5-b706-b89d0280da7d" providerId="ADAL" clId="{04C6BF0E-6B58-4E4B-A5EF-988D3C1ACD4F}" dt="2023-10-03T15:11:25.241" v="163" actId="732"/>
          <ac:picMkLst>
            <pc:docMk/>
            <pc:sldMk cId="2232227506" sldId="269"/>
            <ac:picMk id="7" creationId="{83C8D395-B03A-3958-E244-13A6CB0646CA}"/>
          </ac:picMkLst>
        </pc:picChg>
        <pc:picChg chg="add mod">
          <ac:chgData name="Graham Colman" userId="5e49a3d6-ef5a-4fb5-b706-b89d0280da7d" providerId="ADAL" clId="{04C6BF0E-6B58-4E4B-A5EF-988D3C1ACD4F}" dt="2023-10-03T15:11:43.788" v="166" actId="1076"/>
          <ac:picMkLst>
            <pc:docMk/>
            <pc:sldMk cId="2232227506" sldId="269"/>
            <ac:picMk id="10" creationId="{0C6A226E-8532-78D4-11B8-CBB7439DF52F}"/>
          </ac:picMkLst>
        </pc:picChg>
        <pc:picChg chg="add mod">
          <ac:chgData name="Graham Colman" userId="5e49a3d6-ef5a-4fb5-b706-b89d0280da7d" providerId="ADAL" clId="{04C6BF0E-6B58-4E4B-A5EF-988D3C1ACD4F}" dt="2023-10-03T15:11:38.340" v="165" actId="1076"/>
          <ac:picMkLst>
            <pc:docMk/>
            <pc:sldMk cId="2232227506" sldId="269"/>
            <ac:picMk id="12" creationId="{37DEC020-5A1A-17C2-3038-AB8E4BA2AECB}"/>
          </ac:picMkLst>
        </pc:picChg>
        <pc:picChg chg="add mod modCrop">
          <ac:chgData name="Graham Colman" userId="5e49a3d6-ef5a-4fb5-b706-b89d0280da7d" providerId="ADAL" clId="{04C6BF0E-6B58-4E4B-A5EF-988D3C1ACD4F}" dt="2023-10-03T15:11:09.599" v="159" actId="1076"/>
          <ac:picMkLst>
            <pc:docMk/>
            <pc:sldMk cId="2232227506" sldId="269"/>
            <ac:picMk id="13" creationId="{CA78F74B-56D4-69F2-8584-C7442EDFD535}"/>
          </ac:picMkLst>
        </pc:picChg>
        <pc:picChg chg="add mod modCrop">
          <ac:chgData name="Graham Colman" userId="5e49a3d6-ef5a-4fb5-b706-b89d0280da7d" providerId="ADAL" clId="{04C6BF0E-6B58-4E4B-A5EF-988D3C1ACD4F}" dt="2023-10-03T15:12:59.808" v="171" actId="732"/>
          <ac:picMkLst>
            <pc:docMk/>
            <pc:sldMk cId="2232227506" sldId="269"/>
            <ac:picMk id="15" creationId="{C412AC51-FD31-023A-E5C3-D8278B3E2173}"/>
          </ac:picMkLst>
        </pc:picChg>
      </pc:sldChg>
    </pc:docChg>
  </pc:docChgLst>
  <pc:docChgLst>
    <pc:chgData name="Graham Colman" userId="S::grahamcolman@inspirationtrust.org::5e49a3d6-ef5a-4fb5-b706-b89d0280da7d" providerId="AD" clId="Web-{97A7568A-C71C-067F-7A46-9FF08C18D33C}"/>
    <pc:docChg chg="modSld">
      <pc:chgData name="Graham Colman" userId="S::grahamcolman@inspirationtrust.org::5e49a3d6-ef5a-4fb5-b706-b89d0280da7d" providerId="AD" clId="Web-{97A7568A-C71C-067F-7A46-9FF08C18D33C}" dt="2023-09-26T08:40:04.480" v="78" actId="20577"/>
      <pc:docMkLst>
        <pc:docMk/>
      </pc:docMkLst>
      <pc:sldChg chg="modSp">
        <pc:chgData name="Graham Colman" userId="S::grahamcolman@inspirationtrust.org::5e49a3d6-ef5a-4fb5-b706-b89d0280da7d" providerId="AD" clId="Web-{97A7568A-C71C-067F-7A46-9FF08C18D33C}" dt="2023-09-26T08:34:40.269" v="11"/>
        <pc:sldMkLst>
          <pc:docMk/>
          <pc:sldMk cId="0" sldId="259"/>
        </pc:sldMkLst>
        <pc:spChg chg="mod">
          <ac:chgData name="Graham Colman" userId="S::grahamcolman@inspirationtrust.org::5e49a3d6-ef5a-4fb5-b706-b89d0280da7d" providerId="AD" clId="Web-{97A7568A-C71C-067F-7A46-9FF08C18D33C}" dt="2023-09-26T08:34:27.346" v="1" actId="20577"/>
          <ac:spMkLst>
            <pc:docMk/>
            <pc:sldMk cId="0" sldId="259"/>
            <ac:spMk id="81" creationId="{00000000-0000-0000-0000-000000000000}"/>
          </ac:spMkLst>
        </pc:spChg>
        <pc:graphicFrameChg chg="mod modGraphic">
          <ac:chgData name="Graham Colman" userId="S::grahamcolman@inspirationtrust.org::5e49a3d6-ef5a-4fb5-b706-b89d0280da7d" providerId="AD" clId="Web-{97A7568A-C71C-067F-7A46-9FF08C18D33C}" dt="2023-09-26T08:34:40.269" v="11"/>
          <ac:graphicFrameMkLst>
            <pc:docMk/>
            <pc:sldMk cId="0" sldId="259"/>
            <ac:graphicFrameMk id="82" creationId="{00000000-0000-0000-0000-000000000000}"/>
          </ac:graphicFrameMkLst>
        </pc:graphicFrameChg>
      </pc:sldChg>
      <pc:sldChg chg="modSp">
        <pc:chgData name="Graham Colman" userId="S::grahamcolman@inspirationtrust.org::5e49a3d6-ef5a-4fb5-b706-b89d0280da7d" providerId="AD" clId="Web-{97A7568A-C71C-067F-7A46-9FF08C18D33C}" dt="2023-09-26T08:40:04.480" v="78" actId="20577"/>
        <pc:sldMkLst>
          <pc:docMk/>
          <pc:sldMk cId="0" sldId="260"/>
        </pc:sldMkLst>
        <pc:spChg chg="mod">
          <ac:chgData name="Graham Colman" userId="S::grahamcolman@inspirationtrust.org::5e49a3d6-ef5a-4fb5-b706-b89d0280da7d" providerId="AD" clId="Web-{97A7568A-C71C-067F-7A46-9FF08C18D33C}" dt="2023-09-26T08:40:04.480" v="78" actId="20577"/>
          <ac:spMkLst>
            <pc:docMk/>
            <pc:sldMk cId="0" sldId="260"/>
            <ac:spMk id="89" creationId="{00000000-0000-0000-0000-000000000000}"/>
          </ac:spMkLst>
        </pc:spChg>
        <pc:graphicFrameChg chg="mod modGraphic">
          <ac:chgData name="Graham Colman" userId="S::grahamcolman@inspirationtrust.org::5e49a3d6-ef5a-4fb5-b706-b89d0280da7d" providerId="AD" clId="Web-{97A7568A-C71C-067F-7A46-9FF08C18D33C}" dt="2023-09-26T08:34:54.989" v="17"/>
          <ac:graphicFrameMkLst>
            <pc:docMk/>
            <pc:sldMk cId="0" sldId="260"/>
            <ac:graphicFrameMk id="90" creationId="{00000000-0000-0000-0000-000000000000}"/>
          </ac:graphicFrameMkLst>
        </pc:graphicFrameChg>
      </pc:sldChg>
      <pc:sldChg chg="modSp">
        <pc:chgData name="Graham Colman" userId="S::grahamcolman@inspirationtrust.org::5e49a3d6-ef5a-4fb5-b706-b89d0280da7d" providerId="AD" clId="Web-{97A7568A-C71C-067F-7A46-9FF08C18D33C}" dt="2023-09-26T08:37:34.829" v="37"/>
        <pc:sldMkLst>
          <pc:docMk/>
          <pc:sldMk cId="0" sldId="261"/>
        </pc:sldMkLst>
        <pc:spChg chg="mod">
          <ac:chgData name="Graham Colman" userId="S::grahamcolman@inspirationtrust.org::5e49a3d6-ef5a-4fb5-b706-b89d0280da7d" providerId="AD" clId="Web-{97A7568A-C71C-067F-7A46-9FF08C18D33C}" dt="2023-09-26T08:37:06.030" v="19" actId="20577"/>
          <ac:spMkLst>
            <pc:docMk/>
            <pc:sldMk cId="0" sldId="261"/>
            <ac:spMk id="101" creationId="{00000000-0000-0000-0000-000000000000}"/>
          </ac:spMkLst>
        </pc:spChg>
        <pc:graphicFrameChg chg="mod modGraphic">
          <ac:chgData name="Graham Colman" userId="S::grahamcolman@inspirationtrust.org::5e49a3d6-ef5a-4fb5-b706-b89d0280da7d" providerId="AD" clId="Web-{97A7568A-C71C-067F-7A46-9FF08C18D33C}" dt="2023-09-26T08:37:34.829" v="37"/>
          <ac:graphicFrameMkLst>
            <pc:docMk/>
            <pc:sldMk cId="0" sldId="261"/>
            <ac:graphicFrameMk id="102" creationId="{00000000-0000-0000-0000-000000000000}"/>
          </ac:graphicFrameMkLst>
        </pc:graphicFrameChg>
      </pc:sldChg>
      <pc:sldChg chg="modSp">
        <pc:chgData name="Graham Colman" userId="S::grahamcolman@inspirationtrust.org::5e49a3d6-ef5a-4fb5-b706-b89d0280da7d" providerId="AD" clId="Web-{97A7568A-C71C-067F-7A46-9FF08C18D33C}" dt="2023-09-26T08:39:17.789" v="60" actId="20577"/>
        <pc:sldMkLst>
          <pc:docMk/>
          <pc:sldMk cId="0" sldId="262"/>
        </pc:sldMkLst>
        <pc:spChg chg="mod">
          <ac:chgData name="Graham Colman" userId="S::grahamcolman@inspirationtrust.org::5e49a3d6-ef5a-4fb5-b706-b89d0280da7d" providerId="AD" clId="Web-{97A7568A-C71C-067F-7A46-9FF08C18D33C}" dt="2023-09-26T08:39:17.789" v="60" actId="20577"/>
          <ac:spMkLst>
            <pc:docMk/>
            <pc:sldMk cId="0" sldId="262"/>
            <ac:spMk id="109" creationId="{00000000-0000-0000-0000-000000000000}"/>
          </ac:spMkLst>
        </pc:spChg>
        <pc:graphicFrameChg chg="mod modGraphic">
          <ac:chgData name="Graham Colman" userId="S::grahamcolman@inspirationtrust.org::5e49a3d6-ef5a-4fb5-b706-b89d0280da7d" providerId="AD" clId="Web-{97A7568A-C71C-067F-7A46-9FF08C18D33C}" dt="2023-09-26T08:37:55.815" v="53"/>
          <ac:graphicFrameMkLst>
            <pc:docMk/>
            <pc:sldMk cId="0" sldId="262"/>
            <ac:graphicFrameMk id="110"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15d2825fc35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15d2825fc35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15ebf9d38b7_2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15ebf9d38b7_2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5ebf9d38b7_2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15ebf9d38b7_2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15d2825fc35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15d2825fc35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2064f65080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2064f65080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13b680aaf6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13b680aaf6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15a74ddddb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15a74ddddb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15a74ddddb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15a74ddddb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80315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3b680aaf6d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13b680aaf6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1d774ab900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1d774ab900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15a74ddddb6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15a74ddddb6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1d774ab9005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1d774ab9005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15d2825fc3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15d2825fc3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rot="10800000">
            <a:off x="4226100" y="2933550"/>
            <a:ext cx="691800" cy="388500"/>
          </a:xfrm>
          <a:prstGeom prst="triangle">
            <a:avLst>
              <a:gd name="adj" fmla="val 50000"/>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25" y="0"/>
            <a:ext cx="9144000" cy="31242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411175" y="644300"/>
            <a:ext cx="8282400" cy="21090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1"/>
              </a:buClr>
              <a:buSzPts val="6000"/>
              <a:buNone/>
              <a:defRPr sz="6000">
                <a:solidFill>
                  <a:schemeClr val="lt1"/>
                </a:solidFill>
              </a:defRPr>
            </a:lvl1pPr>
            <a:lvl2pPr lvl="1" algn="ctr">
              <a:spcBef>
                <a:spcPts val="0"/>
              </a:spcBef>
              <a:spcAft>
                <a:spcPts val="0"/>
              </a:spcAft>
              <a:buClr>
                <a:schemeClr val="lt1"/>
              </a:buClr>
              <a:buSzPts val="6000"/>
              <a:buNone/>
              <a:defRPr sz="6000">
                <a:solidFill>
                  <a:schemeClr val="lt1"/>
                </a:solidFill>
              </a:defRPr>
            </a:lvl2pPr>
            <a:lvl3pPr lvl="2" algn="ctr">
              <a:spcBef>
                <a:spcPts val="0"/>
              </a:spcBef>
              <a:spcAft>
                <a:spcPts val="0"/>
              </a:spcAft>
              <a:buClr>
                <a:schemeClr val="lt1"/>
              </a:buClr>
              <a:buSzPts val="6000"/>
              <a:buNone/>
              <a:defRPr sz="6000">
                <a:solidFill>
                  <a:schemeClr val="lt1"/>
                </a:solidFill>
              </a:defRPr>
            </a:lvl3pPr>
            <a:lvl4pPr lvl="3" algn="ctr">
              <a:spcBef>
                <a:spcPts val="0"/>
              </a:spcBef>
              <a:spcAft>
                <a:spcPts val="0"/>
              </a:spcAft>
              <a:buClr>
                <a:schemeClr val="lt1"/>
              </a:buClr>
              <a:buSzPts val="6000"/>
              <a:buNone/>
              <a:defRPr sz="6000">
                <a:solidFill>
                  <a:schemeClr val="lt1"/>
                </a:solidFill>
              </a:defRPr>
            </a:lvl4pPr>
            <a:lvl5pPr lvl="4" algn="ctr">
              <a:spcBef>
                <a:spcPts val="0"/>
              </a:spcBef>
              <a:spcAft>
                <a:spcPts val="0"/>
              </a:spcAft>
              <a:buClr>
                <a:schemeClr val="lt1"/>
              </a:buClr>
              <a:buSzPts val="6000"/>
              <a:buNone/>
              <a:defRPr sz="6000">
                <a:solidFill>
                  <a:schemeClr val="lt1"/>
                </a:solidFill>
              </a:defRPr>
            </a:lvl5pPr>
            <a:lvl6pPr lvl="5" algn="ctr">
              <a:spcBef>
                <a:spcPts val="0"/>
              </a:spcBef>
              <a:spcAft>
                <a:spcPts val="0"/>
              </a:spcAft>
              <a:buClr>
                <a:schemeClr val="lt1"/>
              </a:buClr>
              <a:buSzPts val="6000"/>
              <a:buNone/>
              <a:defRPr sz="6000">
                <a:solidFill>
                  <a:schemeClr val="lt1"/>
                </a:solidFill>
              </a:defRPr>
            </a:lvl6pPr>
            <a:lvl7pPr lvl="6" algn="ctr">
              <a:spcBef>
                <a:spcPts val="0"/>
              </a:spcBef>
              <a:spcAft>
                <a:spcPts val="0"/>
              </a:spcAft>
              <a:buClr>
                <a:schemeClr val="lt1"/>
              </a:buClr>
              <a:buSzPts val="6000"/>
              <a:buNone/>
              <a:defRPr sz="6000">
                <a:solidFill>
                  <a:schemeClr val="lt1"/>
                </a:solidFill>
              </a:defRPr>
            </a:lvl7pPr>
            <a:lvl8pPr lvl="7" algn="ctr">
              <a:spcBef>
                <a:spcPts val="0"/>
              </a:spcBef>
              <a:spcAft>
                <a:spcPts val="0"/>
              </a:spcAft>
              <a:buClr>
                <a:schemeClr val="lt1"/>
              </a:buClr>
              <a:buSzPts val="6000"/>
              <a:buNone/>
              <a:defRPr sz="6000">
                <a:solidFill>
                  <a:schemeClr val="lt1"/>
                </a:solidFill>
              </a:defRPr>
            </a:lvl8pPr>
            <a:lvl9pPr lvl="8" algn="ctr">
              <a:spcBef>
                <a:spcPts val="0"/>
              </a:spcBef>
              <a:spcAft>
                <a:spcPts val="0"/>
              </a:spcAft>
              <a:buClr>
                <a:schemeClr val="lt1"/>
              </a:buClr>
              <a:buSzPts val="6000"/>
              <a:buNone/>
              <a:defRPr sz="6000">
                <a:solidFill>
                  <a:schemeClr val="lt1"/>
                </a:solidFill>
              </a:defRPr>
            </a:lvl9pPr>
          </a:lstStyle>
          <a:p>
            <a:endParaRPr/>
          </a:p>
        </p:txBody>
      </p:sp>
      <p:sp>
        <p:nvSpPr>
          <p:cNvPr id="13" name="Google Shape;13;p2"/>
          <p:cNvSpPr txBox="1">
            <a:spLocks noGrp="1"/>
          </p:cNvSpPr>
          <p:nvPr>
            <p:ph type="subTitle" idx="1"/>
          </p:nvPr>
        </p:nvSpPr>
        <p:spPr>
          <a:xfrm>
            <a:off x="411175" y="3398250"/>
            <a:ext cx="8282400" cy="1260600"/>
          </a:xfrm>
          <a:prstGeom prst="rect">
            <a:avLst/>
          </a:prstGeom>
        </p:spPr>
        <p:txBody>
          <a:bodyPr spcFirstLastPara="1" wrap="square" lIns="91425" tIns="91425" rIns="91425" bIns="91425" anchor="ctr" anchorCtr="0">
            <a:normAutofit/>
          </a:bodyPr>
          <a:lstStyle>
            <a:lvl1pPr lvl="0" algn="ctr">
              <a:lnSpc>
                <a:spcPct val="100000"/>
              </a:lnSpc>
              <a:spcBef>
                <a:spcPts val="0"/>
              </a:spcBef>
              <a:spcAft>
                <a:spcPts val="0"/>
              </a:spcAft>
              <a:buSzPts val="3600"/>
              <a:buFont typeface="Oswald"/>
              <a:buNone/>
              <a:defRPr sz="3600">
                <a:latin typeface="Oswald"/>
                <a:ea typeface="Oswald"/>
                <a:cs typeface="Oswald"/>
                <a:sym typeface="Oswald"/>
              </a:defRPr>
            </a:lvl1pPr>
            <a:lvl2pPr lvl="1" algn="ctr">
              <a:lnSpc>
                <a:spcPct val="100000"/>
              </a:lnSpc>
              <a:spcBef>
                <a:spcPts val="0"/>
              </a:spcBef>
              <a:spcAft>
                <a:spcPts val="0"/>
              </a:spcAft>
              <a:buSzPts val="3600"/>
              <a:buFont typeface="Oswald"/>
              <a:buNone/>
              <a:defRPr sz="3600">
                <a:latin typeface="Oswald"/>
                <a:ea typeface="Oswald"/>
                <a:cs typeface="Oswald"/>
                <a:sym typeface="Oswald"/>
              </a:defRPr>
            </a:lvl2pPr>
            <a:lvl3pPr lvl="2" algn="ctr">
              <a:lnSpc>
                <a:spcPct val="100000"/>
              </a:lnSpc>
              <a:spcBef>
                <a:spcPts val="0"/>
              </a:spcBef>
              <a:spcAft>
                <a:spcPts val="0"/>
              </a:spcAft>
              <a:buSzPts val="3600"/>
              <a:buFont typeface="Oswald"/>
              <a:buNone/>
              <a:defRPr sz="3600">
                <a:latin typeface="Oswald"/>
                <a:ea typeface="Oswald"/>
                <a:cs typeface="Oswald"/>
                <a:sym typeface="Oswald"/>
              </a:defRPr>
            </a:lvl3pPr>
            <a:lvl4pPr lvl="3" algn="ctr">
              <a:lnSpc>
                <a:spcPct val="100000"/>
              </a:lnSpc>
              <a:spcBef>
                <a:spcPts val="0"/>
              </a:spcBef>
              <a:spcAft>
                <a:spcPts val="0"/>
              </a:spcAft>
              <a:buSzPts val="3600"/>
              <a:buFont typeface="Oswald"/>
              <a:buNone/>
              <a:defRPr sz="3600">
                <a:latin typeface="Oswald"/>
                <a:ea typeface="Oswald"/>
                <a:cs typeface="Oswald"/>
                <a:sym typeface="Oswald"/>
              </a:defRPr>
            </a:lvl4pPr>
            <a:lvl5pPr lvl="4" algn="ctr">
              <a:lnSpc>
                <a:spcPct val="100000"/>
              </a:lnSpc>
              <a:spcBef>
                <a:spcPts val="0"/>
              </a:spcBef>
              <a:spcAft>
                <a:spcPts val="0"/>
              </a:spcAft>
              <a:buSzPts val="3600"/>
              <a:buFont typeface="Oswald"/>
              <a:buNone/>
              <a:defRPr sz="3600">
                <a:latin typeface="Oswald"/>
                <a:ea typeface="Oswald"/>
                <a:cs typeface="Oswald"/>
                <a:sym typeface="Oswald"/>
              </a:defRPr>
            </a:lvl5pPr>
            <a:lvl6pPr lvl="5" algn="ctr">
              <a:lnSpc>
                <a:spcPct val="100000"/>
              </a:lnSpc>
              <a:spcBef>
                <a:spcPts val="0"/>
              </a:spcBef>
              <a:spcAft>
                <a:spcPts val="0"/>
              </a:spcAft>
              <a:buSzPts val="3600"/>
              <a:buFont typeface="Oswald"/>
              <a:buNone/>
              <a:defRPr sz="3600">
                <a:latin typeface="Oswald"/>
                <a:ea typeface="Oswald"/>
                <a:cs typeface="Oswald"/>
                <a:sym typeface="Oswald"/>
              </a:defRPr>
            </a:lvl6pPr>
            <a:lvl7pPr lvl="6" algn="ctr">
              <a:lnSpc>
                <a:spcPct val="100000"/>
              </a:lnSpc>
              <a:spcBef>
                <a:spcPts val="0"/>
              </a:spcBef>
              <a:spcAft>
                <a:spcPts val="0"/>
              </a:spcAft>
              <a:buSzPts val="3600"/>
              <a:buFont typeface="Oswald"/>
              <a:buNone/>
              <a:defRPr sz="3600">
                <a:latin typeface="Oswald"/>
                <a:ea typeface="Oswald"/>
                <a:cs typeface="Oswald"/>
                <a:sym typeface="Oswald"/>
              </a:defRPr>
            </a:lvl7pPr>
            <a:lvl8pPr lvl="7" algn="ctr">
              <a:lnSpc>
                <a:spcPct val="100000"/>
              </a:lnSpc>
              <a:spcBef>
                <a:spcPts val="0"/>
              </a:spcBef>
              <a:spcAft>
                <a:spcPts val="0"/>
              </a:spcAft>
              <a:buSzPts val="3600"/>
              <a:buFont typeface="Oswald"/>
              <a:buNone/>
              <a:defRPr sz="3600">
                <a:latin typeface="Oswald"/>
                <a:ea typeface="Oswald"/>
                <a:cs typeface="Oswald"/>
                <a:sym typeface="Oswald"/>
              </a:defRPr>
            </a:lvl8pPr>
            <a:lvl9pPr lvl="8" algn="ctr">
              <a:lnSpc>
                <a:spcPct val="100000"/>
              </a:lnSpc>
              <a:spcBef>
                <a:spcPts val="0"/>
              </a:spcBef>
              <a:spcAft>
                <a:spcPts val="0"/>
              </a:spcAft>
              <a:buSzPts val="3600"/>
              <a:buFont typeface="Oswald"/>
              <a:buNone/>
              <a:defRPr sz="3600">
                <a:latin typeface="Oswald"/>
                <a:ea typeface="Oswald"/>
                <a:cs typeface="Oswald"/>
                <a:sym typeface="Oswald"/>
              </a:defRPr>
            </a:lvl9pPr>
          </a:lstStyle>
          <a:p>
            <a:endParaRPr/>
          </a:p>
        </p:txBody>
      </p:sp>
      <p:sp>
        <p:nvSpPr>
          <p:cNvPr id="14" name="Google Shape;14;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1"/>
        <p:cNvGrpSpPr/>
        <p:nvPr/>
      </p:nvGrpSpPr>
      <p:grpSpPr>
        <a:xfrm>
          <a:off x="0" y="0"/>
          <a:ext cx="0" cy="0"/>
          <a:chOff x="0" y="0"/>
          <a:chExt cx="0" cy="0"/>
        </a:xfrm>
      </p:grpSpPr>
      <p:cxnSp>
        <p:nvCxnSpPr>
          <p:cNvPr id="52" name="Google Shape;52;p11"/>
          <p:cNvCxnSpPr/>
          <p:nvPr/>
        </p:nvCxnSpPr>
        <p:spPr>
          <a:xfrm>
            <a:off x="413275" y="2988275"/>
            <a:ext cx="910500" cy="0"/>
          </a:xfrm>
          <a:prstGeom prst="straightConnector1">
            <a:avLst/>
          </a:prstGeom>
          <a:noFill/>
          <a:ln w="28575" cap="flat" cmpd="sng">
            <a:solidFill>
              <a:schemeClr val="dk1"/>
            </a:solidFill>
            <a:prstDash val="lgDash"/>
            <a:round/>
            <a:headEnd type="none" w="sm" len="sm"/>
            <a:tailEnd type="none" w="sm" len="sm"/>
          </a:ln>
        </p:spPr>
      </p:cxnSp>
      <p:sp>
        <p:nvSpPr>
          <p:cNvPr id="53" name="Google Shape;53;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spcBef>
                <a:spcPts val="0"/>
              </a:spcBef>
              <a:spcAft>
                <a:spcPts val="0"/>
              </a:spcAft>
              <a:buSzPts val="12000"/>
              <a:buNone/>
              <a:defRPr sz="12000"/>
            </a:lvl1pPr>
            <a:lvl2pPr lvl="1">
              <a:spcBef>
                <a:spcPts val="0"/>
              </a:spcBef>
              <a:spcAft>
                <a:spcPts val="0"/>
              </a:spcAft>
              <a:buSzPts val="12000"/>
              <a:buNone/>
              <a:defRPr sz="12000"/>
            </a:lvl2pPr>
            <a:lvl3pPr lvl="2">
              <a:spcBef>
                <a:spcPts val="0"/>
              </a:spcBef>
              <a:spcAft>
                <a:spcPts val="0"/>
              </a:spcAft>
              <a:buSzPts val="12000"/>
              <a:buNone/>
              <a:defRPr sz="12000"/>
            </a:lvl3pPr>
            <a:lvl4pPr lvl="3">
              <a:spcBef>
                <a:spcPts val="0"/>
              </a:spcBef>
              <a:spcAft>
                <a:spcPts val="0"/>
              </a:spcAft>
              <a:buSzPts val="12000"/>
              <a:buNone/>
              <a:defRPr sz="12000"/>
            </a:lvl4pPr>
            <a:lvl5pPr lvl="4">
              <a:spcBef>
                <a:spcPts val="0"/>
              </a:spcBef>
              <a:spcAft>
                <a:spcPts val="0"/>
              </a:spcAft>
              <a:buSzPts val="12000"/>
              <a:buNone/>
              <a:defRPr sz="12000"/>
            </a:lvl5pPr>
            <a:lvl6pPr lvl="5">
              <a:spcBef>
                <a:spcPts val="0"/>
              </a:spcBef>
              <a:spcAft>
                <a:spcPts val="0"/>
              </a:spcAft>
              <a:buSzPts val="12000"/>
              <a:buNone/>
              <a:defRPr sz="12000"/>
            </a:lvl6pPr>
            <a:lvl7pPr lvl="6">
              <a:spcBef>
                <a:spcPts val="0"/>
              </a:spcBef>
              <a:spcAft>
                <a:spcPts val="0"/>
              </a:spcAft>
              <a:buSzPts val="12000"/>
              <a:buNone/>
              <a:defRPr sz="12000"/>
            </a:lvl7pPr>
            <a:lvl8pPr lvl="7">
              <a:spcBef>
                <a:spcPts val="0"/>
              </a:spcBef>
              <a:spcAft>
                <a:spcPts val="0"/>
              </a:spcAft>
              <a:buSzPts val="12000"/>
              <a:buNone/>
              <a:defRPr sz="12000"/>
            </a:lvl8pPr>
            <a:lvl9pPr lvl="8">
              <a:spcBef>
                <a:spcPts val="0"/>
              </a:spcBef>
              <a:spcAft>
                <a:spcPts val="0"/>
              </a:spcAft>
              <a:buSzPts val="12000"/>
              <a:buNone/>
              <a:defRPr sz="12000"/>
            </a:lvl9pPr>
          </a:lstStyle>
          <a:p>
            <a:r>
              <a:t>xx%</a:t>
            </a:r>
          </a:p>
        </p:txBody>
      </p:sp>
      <p:sp>
        <p:nvSpPr>
          <p:cNvPr id="54" name="Google Shape;54;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55" name="Google Shape;55;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Google Shape;57;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p:nvPr/>
        </p:nvSpPr>
        <p:spPr>
          <a:xfrm>
            <a:off x="0" y="1567350"/>
            <a:ext cx="9144000" cy="2008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txBox="1">
            <a:spLocks noGrp="1"/>
          </p:cNvSpPr>
          <p:nvPr>
            <p:ph type="title"/>
          </p:nvPr>
        </p:nvSpPr>
        <p:spPr>
          <a:xfrm>
            <a:off x="430800" y="1889700"/>
            <a:ext cx="8282400" cy="15165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lt1"/>
              </a:buClr>
              <a:buSzPts val="3600"/>
              <a:buNone/>
              <a:defRPr sz="3600">
                <a:solidFill>
                  <a:schemeClr val="lt1"/>
                </a:solidFill>
              </a:defRPr>
            </a:lvl1pPr>
            <a:lvl2pPr lvl="1" algn="ctr">
              <a:spcBef>
                <a:spcPts val="0"/>
              </a:spcBef>
              <a:spcAft>
                <a:spcPts val="0"/>
              </a:spcAft>
              <a:buClr>
                <a:schemeClr val="lt1"/>
              </a:buClr>
              <a:buSzPts val="3600"/>
              <a:buNone/>
              <a:defRPr sz="3600">
                <a:solidFill>
                  <a:schemeClr val="lt1"/>
                </a:solidFill>
              </a:defRPr>
            </a:lvl2pPr>
            <a:lvl3pPr lvl="2" algn="ctr">
              <a:spcBef>
                <a:spcPts val="0"/>
              </a:spcBef>
              <a:spcAft>
                <a:spcPts val="0"/>
              </a:spcAft>
              <a:buClr>
                <a:schemeClr val="lt1"/>
              </a:buClr>
              <a:buSzPts val="3600"/>
              <a:buNone/>
              <a:defRPr sz="3600">
                <a:solidFill>
                  <a:schemeClr val="lt1"/>
                </a:solidFill>
              </a:defRPr>
            </a:lvl3pPr>
            <a:lvl4pPr lvl="3" algn="ctr">
              <a:spcBef>
                <a:spcPts val="0"/>
              </a:spcBef>
              <a:spcAft>
                <a:spcPts val="0"/>
              </a:spcAft>
              <a:buClr>
                <a:schemeClr val="lt1"/>
              </a:buClr>
              <a:buSzPts val="3600"/>
              <a:buNone/>
              <a:defRPr sz="3600">
                <a:solidFill>
                  <a:schemeClr val="lt1"/>
                </a:solidFill>
              </a:defRPr>
            </a:lvl4pPr>
            <a:lvl5pPr lvl="4" algn="ctr">
              <a:spcBef>
                <a:spcPts val="0"/>
              </a:spcBef>
              <a:spcAft>
                <a:spcPts val="0"/>
              </a:spcAft>
              <a:buClr>
                <a:schemeClr val="lt1"/>
              </a:buClr>
              <a:buSzPts val="3600"/>
              <a:buNone/>
              <a:defRPr sz="3600">
                <a:solidFill>
                  <a:schemeClr val="lt1"/>
                </a:solidFill>
              </a:defRPr>
            </a:lvl5pPr>
            <a:lvl6pPr lvl="5" algn="ctr">
              <a:spcBef>
                <a:spcPts val="0"/>
              </a:spcBef>
              <a:spcAft>
                <a:spcPts val="0"/>
              </a:spcAft>
              <a:buClr>
                <a:schemeClr val="lt1"/>
              </a:buClr>
              <a:buSzPts val="3600"/>
              <a:buNone/>
              <a:defRPr sz="3600">
                <a:solidFill>
                  <a:schemeClr val="lt1"/>
                </a:solidFill>
              </a:defRPr>
            </a:lvl6pPr>
            <a:lvl7pPr lvl="6" algn="ctr">
              <a:spcBef>
                <a:spcPts val="0"/>
              </a:spcBef>
              <a:spcAft>
                <a:spcPts val="0"/>
              </a:spcAft>
              <a:buClr>
                <a:schemeClr val="lt1"/>
              </a:buClr>
              <a:buSzPts val="3600"/>
              <a:buNone/>
              <a:defRPr sz="3600">
                <a:solidFill>
                  <a:schemeClr val="lt1"/>
                </a:solidFill>
              </a:defRPr>
            </a:lvl7pPr>
            <a:lvl8pPr lvl="7" algn="ctr">
              <a:spcBef>
                <a:spcPts val="0"/>
              </a:spcBef>
              <a:spcAft>
                <a:spcPts val="0"/>
              </a:spcAft>
              <a:buClr>
                <a:schemeClr val="lt1"/>
              </a:buClr>
              <a:buSzPts val="3600"/>
              <a:buNone/>
              <a:defRPr sz="3600">
                <a:solidFill>
                  <a:schemeClr val="lt1"/>
                </a:solidFill>
              </a:defRPr>
            </a:lvl8pPr>
            <a:lvl9pPr lvl="8" algn="ctr">
              <a:spcBef>
                <a:spcPts val="0"/>
              </a:spcBef>
              <a:spcAft>
                <a:spcPts val="0"/>
              </a:spcAft>
              <a:buClr>
                <a:schemeClr val="lt1"/>
              </a:buClr>
              <a:buSzPts val="3600"/>
              <a:buNone/>
              <a:defRPr sz="3600">
                <a:solidFill>
                  <a:schemeClr val="lt1"/>
                </a:solidFill>
              </a:defRPr>
            </a:lvl9pPr>
          </a:lstStyle>
          <a:p>
            <a:endParaRPr/>
          </a:p>
        </p:txBody>
      </p:sp>
      <p:sp>
        <p:nvSpPr>
          <p:cNvPr id="18" name="Google Shape;18;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cxnSp>
        <p:nvCxnSpPr>
          <p:cNvPr id="20" name="Google Shape;20;p4"/>
          <p:cNvCxnSpPr/>
          <p:nvPr/>
        </p:nvCxnSpPr>
        <p:spPr>
          <a:xfrm>
            <a:off x="429200" y="1275577"/>
            <a:ext cx="614100" cy="0"/>
          </a:xfrm>
          <a:prstGeom prst="straightConnector1">
            <a:avLst/>
          </a:prstGeom>
          <a:noFill/>
          <a:ln w="19050" cap="flat" cmpd="sng">
            <a:solidFill>
              <a:schemeClr val="dk2"/>
            </a:solidFill>
            <a:prstDash val="lgDash"/>
            <a:round/>
            <a:headEnd type="none" w="sm" len="sm"/>
            <a:tailEnd type="none" w="sm" len="sm"/>
          </a:ln>
        </p:spPr>
      </p:cxnSp>
      <p:sp>
        <p:nvSpPr>
          <p:cNvPr id="21" name="Google Shape;21;p4"/>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3" name="Google Shape;23;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cxnSp>
        <p:nvCxnSpPr>
          <p:cNvPr id="25" name="Google Shape;25;p5"/>
          <p:cNvCxnSpPr/>
          <p:nvPr/>
        </p:nvCxnSpPr>
        <p:spPr>
          <a:xfrm>
            <a:off x="429200" y="1275577"/>
            <a:ext cx="614100" cy="0"/>
          </a:xfrm>
          <a:prstGeom prst="straightConnector1">
            <a:avLst/>
          </a:prstGeom>
          <a:noFill/>
          <a:ln w="19050" cap="flat" cmpd="sng">
            <a:solidFill>
              <a:schemeClr val="dk2"/>
            </a:solidFill>
            <a:prstDash val="lgDash"/>
            <a:round/>
            <a:headEnd type="none" w="sm" len="sm"/>
            <a:tailEnd type="none" w="sm" len="sm"/>
          </a:ln>
        </p:spPr>
      </p:cxnSp>
      <p:sp>
        <p:nvSpPr>
          <p:cNvPr id="26" name="Google Shape;26;p5"/>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7" name="Google Shape;27;p5"/>
          <p:cNvSpPr txBox="1">
            <a:spLocks noGrp="1"/>
          </p:cNvSpPr>
          <p:nvPr>
            <p:ph type="body" idx="1"/>
          </p:nvPr>
        </p:nvSpPr>
        <p:spPr>
          <a:xfrm>
            <a:off x="311700" y="1468825"/>
            <a:ext cx="3999900" cy="3099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8" name="Google Shape;28;p5"/>
          <p:cNvSpPr txBox="1">
            <a:spLocks noGrp="1"/>
          </p:cNvSpPr>
          <p:nvPr>
            <p:ph type="body" idx="2"/>
          </p:nvPr>
        </p:nvSpPr>
        <p:spPr>
          <a:xfrm>
            <a:off x="4832400" y="1468825"/>
            <a:ext cx="3999900" cy="3099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9" name="Google Shape;29;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0"/>
        <p:cNvGrpSpPr/>
        <p:nvPr/>
      </p:nvGrpSpPr>
      <p:grpSpPr>
        <a:xfrm>
          <a:off x="0" y="0"/>
          <a:ext cx="0" cy="0"/>
          <a:chOff x="0" y="0"/>
          <a:chExt cx="0" cy="0"/>
        </a:xfrm>
      </p:grpSpPr>
      <p:sp>
        <p:nvSpPr>
          <p:cNvPr id="31" name="Google Shape;31;p6"/>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2" name="Google Shape;32;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3"/>
        <p:cNvGrpSpPr/>
        <p:nvPr/>
      </p:nvGrpSpPr>
      <p:grpSpPr>
        <a:xfrm>
          <a:off x="0" y="0"/>
          <a:ext cx="0" cy="0"/>
          <a:chOff x="0" y="0"/>
          <a:chExt cx="0" cy="0"/>
        </a:xfrm>
      </p:grpSpPr>
      <p:cxnSp>
        <p:nvCxnSpPr>
          <p:cNvPr id="34" name="Google Shape;34;p7"/>
          <p:cNvCxnSpPr/>
          <p:nvPr/>
        </p:nvCxnSpPr>
        <p:spPr>
          <a:xfrm>
            <a:off x="418675" y="1457787"/>
            <a:ext cx="614100" cy="0"/>
          </a:xfrm>
          <a:prstGeom prst="straightConnector1">
            <a:avLst/>
          </a:prstGeom>
          <a:noFill/>
          <a:ln w="19050" cap="flat" cmpd="sng">
            <a:solidFill>
              <a:schemeClr val="dk2"/>
            </a:solidFill>
            <a:prstDash val="lgDash"/>
            <a:round/>
            <a:headEnd type="none" w="sm" len="sm"/>
            <a:tailEnd type="none" w="sm" len="sm"/>
          </a:ln>
        </p:spPr>
      </p:cxnSp>
      <p:sp>
        <p:nvSpPr>
          <p:cNvPr id="35" name="Google Shape;35;p7"/>
          <p:cNvSpPr txBox="1">
            <a:spLocks noGrp="1"/>
          </p:cNvSpPr>
          <p:nvPr>
            <p:ph type="title"/>
          </p:nvPr>
        </p:nvSpPr>
        <p:spPr>
          <a:xfrm>
            <a:off x="311700" y="6318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6" name="Google Shape;36;p7"/>
          <p:cNvSpPr txBox="1">
            <a:spLocks noGrp="1"/>
          </p:cNvSpPr>
          <p:nvPr>
            <p:ph type="body" idx="1"/>
          </p:nvPr>
        </p:nvSpPr>
        <p:spPr>
          <a:xfrm>
            <a:off x="311700" y="1618204"/>
            <a:ext cx="2808000" cy="29508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7" name="Google Shape;37;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8"/>
        <p:cNvGrpSpPr/>
        <p:nvPr/>
      </p:nvGrpSpPr>
      <p:grpSpPr>
        <a:xfrm>
          <a:off x="0" y="0"/>
          <a:ext cx="0" cy="0"/>
          <a:chOff x="0" y="0"/>
          <a:chExt cx="0" cy="0"/>
        </a:xfrm>
      </p:grpSpPr>
      <p:sp>
        <p:nvSpPr>
          <p:cNvPr id="39" name="Google Shape;39;p8"/>
          <p:cNvSpPr txBox="1">
            <a:spLocks noGrp="1"/>
          </p:cNvSpPr>
          <p:nvPr>
            <p:ph type="title"/>
          </p:nvPr>
        </p:nvSpPr>
        <p:spPr>
          <a:xfrm>
            <a:off x="490250" y="528900"/>
            <a:ext cx="5678100" cy="40857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5400"/>
              <a:buNone/>
              <a:defRPr sz="5400">
                <a:solidFill>
                  <a:schemeClr val="lt1"/>
                </a:solidFill>
              </a:defRPr>
            </a:lvl1pPr>
            <a:lvl2pPr lvl="1">
              <a:spcBef>
                <a:spcPts val="0"/>
              </a:spcBef>
              <a:spcAft>
                <a:spcPts val="0"/>
              </a:spcAft>
              <a:buClr>
                <a:schemeClr val="lt1"/>
              </a:buClr>
              <a:buSzPts val="5400"/>
              <a:buNone/>
              <a:defRPr sz="5400">
                <a:solidFill>
                  <a:schemeClr val="lt1"/>
                </a:solidFill>
              </a:defRPr>
            </a:lvl2pPr>
            <a:lvl3pPr lvl="2">
              <a:spcBef>
                <a:spcPts val="0"/>
              </a:spcBef>
              <a:spcAft>
                <a:spcPts val="0"/>
              </a:spcAft>
              <a:buClr>
                <a:schemeClr val="lt1"/>
              </a:buClr>
              <a:buSzPts val="5400"/>
              <a:buNone/>
              <a:defRPr sz="5400">
                <a:solidFill>
                  <a:schemeClr val="lt1"/>
                </a:solidFill>
              </a:defRPr>
            </a:lvl3pPr>
            <a:lvl4pPr lvl="3">
              <a:spcBef>
                <a:spcPts val="0"/>
              </a:spcBef>
              <a:spcAft>
                <a:spcPts val="0"/>
              </a:spcAft>
              <a:buClr>
                <a:schemeClr val="lt1"/>
              </a:buClr>
              <a:buSzPts val="5400"/>
              <a:buNone/>
              <a:defRPr sz="5400">
                <a:solidFill>
                  <a:schemeClr val="lt1"/>
                </a:solidFill>
              </a:defRPr>
            </a:lvl4pPr>
            <a:lvl5pPr lvl="4">
              <a:spcBef>
                <a:spcPts val="0"/>
              </a:spcBef>
              <a:spcAft>
                <a:spcPts val="0"/>
              </a:spcAft>
              <a:buClr>
                <a:schemeClr val="lt1"/>
              </a:buClr>
              <a:buSzPts val="5400"/>
              <a:buNone/>
              <a:defRPr sz="5400">
                <a:solidFill>
                  <a:schemeClr val="lt1"/>
                </a:solidFill>
              </a:defRPr>
            </a:lvl5pPr>
            <a:lvl6pPr lvl="5">
              <a:spcBef>
                <a:spcPts val="0"/>
              </a:spcBef>
              <a:spcAft>
                <a:spcPts val="0"/>
              </a:spcAft>
              <a:buClr>
                <a:schemeClr val="lt1"/>
              </a:buClr>
              <a:buSzPts val="5400"/>
              <a:buNone/>
              <a:defRPr sz="5400">
                <a:solidFill>
                  <a:schemeClr val="lt1"/>
                </a:solidFill>
              </a:defRPr>
            </a:lvl6pPr>
            <a:lvl7pPr lvl="6">
              <a:spcBef>
                <a:spcPts val="0"/>
              </a:spcBef>
              <a:spcAft>
                <a:spcPts val="0"/>
              </a:spcAft>
              <a:buClr>
                <a:schemeClr val="lt1"/>
              </a:buClr>
              <a:buSzPts val="5400"/>
              <a:buNone/>
              <a:defRPr sz="5400">
                <a:solidFill>
                  <a:schemeClr val="lt1"/>
                </a:solidFill>
              </a:defRPr>
            </a:lvl7pPr>
            <a:lvl8pPr lvl="7">
              <a:spcBef>
                <a:spcPts val="0"/>
              </a:spcBef>
              <a:spcAft>
                <a:spcPts val="0"/>
              </a:spcAft>
              <a:buClr>
                <a:schemeClr val="lt1"/>
              </a:buClr>
              <a:buSzPts val="5400"/>
              <a:buNone/>
              <a:defRPr sz="5400">
                <a:solidFill>
                  <a:schemeClr val="lt1"/>
                </a:solidFill>
              </a:defRPr>
            </a:lvl8pPr>
            <a:lvl9pPr lvl="8">
              <a:spcBef>
                <a:spcPts val="0"/>
              </a:spcBef>
              <a:spcAft>
                <a:spcPts val="0"/>
              </a:spcAft>
              <a:buClr>
                <a:schemeClr val="lt1"/>
              </a:buClr>
              <a:buSzPts val="5400"/>
              <a:buNone/>
              <a:defRPr sz="5400">
                <a:solidFill>
                  <a:schemeClr val="lt1"/>
                </a:solidFill>
              </a:defRPr>
            </a:lvl9pPr>
          </a:lstStyle>
          <a:p>
            <a:endParaRPr/>
          </a:p>
        </p:txBody>
      </p:sp>
      <p:sp>
        <p:nvSpPr>
          <p:cNvPr id="40" name="Google Shape;40;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dk1"/>
        </a:solidFill>
        <a:effectLst/>
      </p:bgPr>
    </p:bg>
    <p:spTree>
      <p:nvGrpSpPr>
        <p:cNvPr id="1" name="Shape 41"/>
        <p:cNvGrpSpPr/>
        <p:nvPr/>
      </p:nvGrpSpPr>
      <p:grpSpPr>
        <a:xfrm>
          <a:off x="0" y="0"/>
          <a:ext cx="0" cy="0"/>
          <a:chOff x="0" y="0"/>
          <a:chExt cx="0" cy="0"/>
        </a:xfrm>
      </p:grpSpPr>
      <p:sp>
        <p:nvSpPr>
          <p:cNvPr id="42" name="Google Shape;42;p9"/>
          <p:cNvSpPr/>
          <p:nvPr/>
        </p:nvSpPr>
        <p:spPr>
          <a:xfrm>
            <a:off x="4572000" y="175"/>
            <a:ext cx="4572000" cy="5143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3" name="Google Shape;43;p9"/>
          <p:cNvCxnSpPr/>
          <p:nvPr/>
        </p:nvCxnSpPr>
        <p:spPr>
          <a:xfrm>
            <a:off x="5029675" y="4495500"/>
            <a:ext cx="577200" cy="0"/>
          </a:xfrm>
          <a:prstGeom prst="straightConnector1">
            <a:avLst/>
          </a:prstGeom>
          <a:noFill/>
          <a:ln w="19050" cap="flat" cmpd="sng">
            <a:solidFill>
              <a:schemeClr val="dk1"/>
            </a:solidFill>
            <a:prstDash val="lgDash"/>
            <a:round/>
            <a:headEnd type="none" w="sm" len="sm"/>
            <a:tailEnd type="none" w="sm" len="sm"/>
          </a:ln>
        </p:spPr>
      </p:cxnSp>
      <p:sp>
        <p:nvSpPr>
          <p:cNvPr id="44" name="Google Shape;44;p9"/>
          <p:cNvSpPr txBox="1">
            <a:spLocks noGrp="1"/>
          </p:cNvSpPr>
          <p:nvPr>
            <p:ph type="title"/>
          </p:nvPr>
        </p:nvSpPr>
        <p:spPr>
          <a:xfrm>
            <a:off x="265500" y="1078750"/>
            <a:ext cx="4045200" cy="17892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1"/>
              </a:buClr>
              <a:buSzPts val="4600"/>
              <a:buNone/>
              <a:defRPr sz="4600">
                <a:solidFill>
                  <a:schemeClr val="lt1"/>
                </a:solidFill>
              </a:defRPr>
            </a:lvl1pPr>
            <a:lvl2pPr lvl="1" algn="ctr">
              <a:spcBef>
                <a:spcPts val="0"/>
              </a:spcBef>
              <a:spcAft>
                <a:spcPts val="0"/>
              </a:spcAft>
              <a:buClr>
                <a:schemeClr val="lt1"/>
              </a:buClr>
              <a:buSzPts val="4600"/>
              <a:buNone/>
              <a:defRPr sz="4600">
                <a:solidFill>
                  <a:schemeClr val="lt1"/>
                </a:solidFill>
              </a:defRPr>
            </a:lvl2pPr>
            <a:lvl3pPr lvl="2" algn="ctr">
              <a:spcBef>
                <a:spcPts val="0"/>
              </a:spcBef>
              <a:spcAft>
                <a:spcPts val="0"/>
              </a:spcAft>
              <a:buClr>
                <a:schemeClr val="lt1"/>
              </a:buClr>
              <a:buSzPts val="4600"/>
              <a:buNone/>
              <a:defRPr sz="4600">
                <a:solidFill>
                  <a:schemeClr val="lt1"/>
                </a:solidFill>
              </a:defRPr>
            </a:lvl3pPr>
            <a:lvl4pPr lvl="3" algn="ctr">
              <a:spcBef>
                <a:spcPts val="0"/>
              </a:spcBef>
              <a:spcAft>
                <a:spcPts val="0"/>
              </a:spcAft>
              <a:buClr>
                <a:schemeClr val="lt1"/>
              </a:buClr>
              <a:buSzPts val="4600"/>
              <a:buNone/>
              <a:defRPr sz="4600">
                <a:solidFill>
                  <a:schemeClr val="lt1"/>
                </a:solidFill>
              </a:defRPr>
            </a:lvl4pPr>
            <a:lvl5pPr lvl="4" algn="ctr">
              <a:spcBef>
                <a:spcPts val="0"/>
              </a:spcBef>
              <a:spcAft>
                <a:spcPts val="0"/>
              </a:spcAft>
              <a:buClr>
                <a:schemeClr val="lt1"/>
              </a:buClr>
              <a:buSzPts val="4600"/>
              <a:buNone/>
              <a:defRPr sz="4600">
                <a:solidFill>
                  <a:schemeClr val="lt1"/>
                </a:solidFill>
              </a:defRPr>
            </a:lvl5pPr>
            <a:lvl6pPr lvl="5" algn="ctr">
              <a:spcBef>
                <a:spcPts val="0"/>
              </a:spcBef>
              <a:spcAft>
                <a:spcPts val="0"/>
              </a:spcAft>
              <a:buClr>
                <a:schemeClr val="lt1"/>
              </a:buClr>
              <a:buSzPts val="4600"/>
              <a:buNone/>
              <a:defRPr sz="4600">
                <a:solidFill>
                  <a:schemeClr val="lt1"/>
                </a:solidFill>
              </a:defRPr>
            </a:lvl6pPr>
            <a:lvl7pPr lvl="6" algn="ctr">
              <a:spcBef>
                <a:spcPts val="0"/>
              </a:spcBef>
              <a:spcAft>
                <a:spcPts val="0"/>
              </a:spcAft>
              <a:buClr>
                <a:schemeClr val="lt1"/>
              </a:buClr>
              <a:buSzPts val="4600"/>
              <a:buNone/>
              <a:defRPr sz="4600">
                <a:solidFill>
                  <a:schemeClr val="lt1"/>
                </a:solidFill>
              </a:defRPr>
            </a:lvl7pPr>
            <a:lvl8pPr lvl="7" algn="ctr">
              <a:spcBef>
                <a:spcPts val="0"/>
              </a:spcBef>
              <a:spcAft>
                <a:spcPts val="0"/>
              </a:spcAft>
              <a:buClr>
                <a:schemeClr val="lt1"/>
              </a:buClr>
              <a:buSzPts val="4600"/>
              <a:buNone/>
              <a:defRPr sz="4600">
                <a:solidFill>
                  <a:schemeClr val="lt1"/>
                </a:solidFill>
              </a:defRPr>
            </a:lvl8pPr>
            <a:lvl9pPr lvl="8" algn="ctr">
              <a:spcBef>
                <a:spcPts val="0"/>
              </a:spcBef>
              <a:spcAft>
                <a:spcPts val="0"/>
              </a:spcAft>
              <a:buClr>
                <a:schemeClr val="lt1"/>
              </a:buClr>
              <a:buSzPts val="4600"/>
              <a:buNone/>
              <a:defRPr sz="4600">
                <a:solidFill>
                  <a:schemeClr val="lt1"/>
                </a:solidFill>
              </a:defRPr>
            </a:lvl9pPr>
          </a:lstStyle>
          <a:p>
            <a:endParaRPr/>
          </a:p>
        </p:txBody>
      </p:sp>
      <p:sp>
        <p:nvSpPr>
          <p:cNvPr id="45" name="Google Shape;45;p9"/>
          <p:cNvSpPr txBox="1">
            <a:spLocks noGrp="1"/>
          </p:cNvSpPr>
          <p:nvPr>
            <p:ph type="subTitle" idx="1"/>
          </p:nvPr>
        </p:nvSpPr>
        <p:spPr>
          <a:xfrm>
            <a:off x="265500" y="292140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Clr>
                <a:schemeClr val="lt1"/>
              </a:buClr>
              <a:buSzPts val="1900"/>
              <a:buNone/>
              <a:defRPr sz="1900">
                <a:solidFill>
                  <a:schemeClr val="lt1"/>
                </a:solidFill>
              </a:defRPr>
            </a:lvl1pPr>
            <a:lvl2pPr lvl="1" algn="ctr">
              <a:lnSpc>
                <a:spcPct val="100000"/>
              </a:lnSpc>
              <a:spcBef>
                <a:spcPts val="0"/>
              </a:spcBef>
              <a:spcAft>
                <a:spcPts val="0"/>
              </a:spcAft>
              <a:buClr>
                <a:schemeClr val="lt1"/>
              </a:buClr>
              <a:buSzPts val="1900"/>
              <a:buNone/>
              <a:defRPr sz="1900">
                <a:solidFill>
                  <a:schemeClr val="lt1"/>
                </a:solidFill>
              </a:defRPr>
            </a:lvl2pPr>
            <a:lvl3pPr lvl="2" algn="ctr">
              <a:lnSpc>
                <a:spcPct val="100000"/>
              </a:lnSpc>
              <a:spcBef>
                <a:spcPts val="0"/>
              </a:spcBef>
              <a:spcAft>
                <a:spcPts val="0"/>
              </a:spcAft>
              <a:buClr>
                <a:schemeClr val="lt1"/>
              </a:buClr>
              <a:buSzPts val="1900"/>
              <a:buNone/>
              <a:defRPr sz="1900">
                <a:solidFill>
                  <a:schemeClr val="lt1"/>
                </a:solidFill>
              </a:defRPr>
            </a:lvl3pPr>
            <a:lvl4pPr lvl="3" algn="ctr">
              <a:lnSpc>
                <a:spcPct val="100000"/>
              </a:lnSpc>
              <a:spcBef>
                <a:spcPts val="0"/>
              </a:spcBef>
              <a:spcAft>
                <a:spcPts val="0"/>
              </a:spcAft>
              <a:buClr>
                <a:schemeClr val="lt1"/>
              </a:buClr>
              <a:buSzPts val="1900"/>
              <a:buNone/>
              <a:defRPr sz="1900">
                <a:solidFill>
                  <a:schemeClr val="lt1"/>
                </a:solidFill>
              </a:defRPr>
            </a:lvl4pPr>
            <a:lvl5pPr lvl="4" algn="ctr">
              <a:lnSpc>
                <a:spcPct val="100000"/>
              </a:lnSpc>
              <a:spcBef>
                <a:spcPts val="0"/>
              </a:spcBef>
              <a:spcAft>
                <a:spcPts val="0"/>
              </a:spcAft>
              <a:buClr>
                <a:schemeClr val="lt1"/>
              </a:buClr>
              <a:buSzPts val="1900"/>
              <a:buNone/>
              <a:defRPr sz="1900">
                <a:solidFill>
                  <a:schemeClr val="lt1"/>
                </a:solidFill>
              </a:defRPr>
            </a:lvl5pPr>
            <a:lvl6pPr lvl="5" algn="ctr">
              <a:lnSpc>
                <a:spcPct val="100000"/>
              </a:lnSpc>
              <a:spcBef>
                <a:spcPts val="0"/>
              </a:spcBef>
              <a:spcAft>
                <a:spcPts val="0"/>
              </a:spcAft>
              <a:buClr>
                <a:schemeClr val="lt1"/>
              </a:buClr>
              <a:buSzPts val="1900"/>
              <a:buNone/>
              <a:defRPr sz="1900">
                <a:solidFill>
                  <a:schemeClr val="lt1"/>
                </a:solidFill>
              </a:defRPr>
            </a:lvl6pPr>
            <a:lvl7pPr lvl="6" algn="ctr">
              <a:lnSpc>
                <a:spcPct val="100000"/>
              </a:lnSpc>
              <a:spcBef>
                <a:spcPts val="0"/>
              </a:spcBef>
              <a:spcAft>
                <a:spcPts val="0"/>
              </a:spcAft>
              <a:buClr>
                <a:schemeClr val="lt1"/>
              </a:buClr>
              <a:buSzPts val="1900"/>
              <a:buNone/>
              <a:defRPr sz="1900">
                <a:solidFill>
                  <a:schemeClr val="lt1"/>
                </a:solidFill>
              </a:defRPr>
            </a:lvl7pPr>
            <a:lvl8pPr lvl="7" algn="ctr">
              <a:lnSpc>
                <a:spcPct val="100000"/>
              </a:lnSpc>
              <a:spcBef>
                <a:spcPts val="0"/>
              </a:spcBef>
              <a:spcAft>
                <a:spcPts val="0"/>
              </a:spcAft>
              <a:buClr>
                <a:schemeClr val="lt1"/>
              </a:buClr>
              <a:buSzPts val="1900"/>
              <a:buNone/>
              <a:defRPr sz="1900">
                <a:solidFill>
                  <a:schemeClr val="lt1"/>
                </a:solidFill>
              </a:defRPr>
            </a:lvl8pPr>
            <a:lvl9pPr lvl="8" algn="ctr">
              <a:lnSpc>
                <a:spcPct val="100000"/>
              </a:lnSpc>
              <a:spcBef>
                <a:spcPts val="0"/>
              </a:spcBef>
              <a:spcAft>
                <a:spcPts val="0"/>
              </a:spcAft>
              <a:buClr>
                <a:schemeClr val="lt1"/>
              </a:buClr>
              <a:buSzPts val="1900"/>
              <a:buNone/>
              <a:defRPr sz="1900">
                <a:solidFill>
                  <a:schemeClr val="lt1"/>
                </a:solidFill>
              </a:defRPr>
            </a:lvl9pPr>
          </a:lstStyle>
          <a:p>
            <a:endParaRPr/>
          </a:p>
        </p:txBody>
      </p:sp>
      <p:sp>
        <p:nvSpPr>
          <p:cNvPr id="46" name="Google Shape;46;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7" name="Google Shape;47;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8"/>
        <p:cNvGrpSpPr/>
        <p:nvPr/>
      </p:nvGrpSpPr>
      <p:grpSpPr>
        <a:xfrm>
          <a:off x="0" y="0"/>
          <a:ext cx="0" cy="0"/>
          <a:chOff x="0" y="0"/>
          <a:chExt cx="0" cy="0"/>
        </a:xfrm>
      </p:grpSpPr>
      <p:sp>
        <p:nvSpPr>
          <p:cNvPr id="49" name="Google Shape;49;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100"/>
              <a:buFont typeface="Oswald"/>
              <a:buNone/>
              <a:defRPr sz="2100">
                <a:latin typeface="Oswald"/>
                <a:ea typeface="Oswald"/>
                <a:cs typeface="Oswald"/>
                <a:sym typeface="Oswald"/>
              </a:defRPr>
            </a:lvl1pPr>
          </a:lstStyle>
          <a:p>
            <a:endParaRPr/>
          </a:p>
        </p:txBody>
      </p:sp>
      <p:sp>
        <p:nvSpPr>
          <p:cNvPr id="50" name="Google Shape;50;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dern-writer">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72500"/>
            <a:ext cx="8520600" cy="733500"/>
          </a:xfrm>
          <a:prstGeom prst="rect">
            <a:avLst/>
          </a:prstGeom>
          <a:noFill/>
          <a:ln>
            <a:noFill/>
          </a:ln>
        </p:spPr>
        <p:txBody>
          <a:bodyPr spcFirstLastPara="1" wrap="square" lIns="91425" tIns="91425" rIns="91425" bIns="91425" anchor="b" anchorCtr="0">
            <a:normAutofit/>
          </a:bodyPr>
          <a:lstStyle>
            <a:lvl1pPr lv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311700" y="1468825"/>
            <a:ext cx="8520600" cy="30999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marL="914400" lvl="1"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marL="1371600" lvl="2"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marL="1828800" lvl="3"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marL="2286000" lvl="4"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marL="2743200" lvl="5"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marL="3200400" lvl="6"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marL="3657600" lvl="7"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marL="4114800" lvl="8"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Source Code Pro"/>
                <a:ea typeface="Source Code Pro"/>
                <a:cs typeface="Source Code Pro"/>
                <a:sym typeface="Source Code Pro"/>
              </a:defRPr>
            </a:lvl1pPr>
            <a:lvl2pPr lvl="1" algn="r">
              <a:buNone/>
              <a:defRPr sz="1000">
                <a:solidFill>
                  <a:schemeClr val="dk2"/>
                </a:solidFill>
                <a:latin typeface="Source Code Pro"/>
                <a:ea typeface="Source Code Pro"/>
                <a:cs typeface="Source Code Pro"/>
                <a:sym typeface="Source Code Pro"/>
              </a:defRPr>
            </a:lvl2pPr>
            <a:lvl3pPr lvl="2" algn="r">
              <a:buNone/>
              <a:defRPr sz="1000">
                <a:solidFill>
                  <a:schemeClr val="dk2"/>
                </a:solidFill>
                <a:latin typeface="Source Code Pro"/>
                <a:ea typeface="Source Code Pro"/>
                <a:cs typeface="Source Code Pro"/>
                <a:sym typeface="Source Code Pro"/>
              </a:defRPr>
            </a:lvl3pPr>
            <a:lvl4pPr lvl="3" algn="r">
              <a:buNone/>
              <a:defRPr sz="1000">
                <a:solidFill>
                  <a:schemeClr val="dk2"/>
                </a:solidFill>
                <a:latin typeface="Source Code Pro"/>
                <a:ea typeface="Source Code Pro"/>
                <a:cs typeface="Source Code Pro"/>
                <a:sym typeface="Source Code Pro"/>
              </a:defRPr>
            </a:lvl4pPr>
            <a:lvl5pPr lvl="4" algn="r">
              <a:buNone/>
              <a:defRPr sz="1000">
                <a:solidFill>
                  <a:schemeClr val="dk2"/>
                </a:solidFill>
                <a:latin typeface="Source Code Pro"/>
                <a:ea typeface="Source Code Pro"/>
                <a:cs typeface="Source Code Pro"/>
                <a:sym typeface="Source Code Pro"/>
              </a:defRPr>
            </a:lvl5pPr>
            <a:lvl6pPr lvl="5" algn="r">
              <a:buNone/>
              <a:defRPr sz="1000">
                <a:solidFill>
                  <a:schemeClr val="dk2"/>
                </a:solidFill>
                <a:latin typeface="Source Code Pro"/>
                <a:ea typeface="Source Code Pro"/>
                <a:cs typeface="Source Code Pro"/>
                <a:sym typeface="Source Code Pro"/>
              </a:defRPr>
            </a:lvl6pPr>
            <a:lvl7pPr lvl="6" algn="r">
              <a:buNone/>
              <a:defRPr sz="1000">
                <a:solidFill>
                  <a:schemeClr val="dk2"/>
                </a:solidFill>
                <a:latin typeface="Source Code Pro"/>
                <a:ea typeface="Source Code Pro"/>
                <a:cs typeface="Source Code Pro"/>
                <a:sym typeface="Source Code Pro"/>
              </a:defRPr>
            </a:lvl7pPr>
            <a:lvl8pPr lvl="7" algn="r">
              <a:buNone/>
              <a:defRPr sz="1000">
                <a:solidFill>
                  <a:schemeClr val="dk2"/>
                </a:solidFill>
                <a:latin typeface="Source Code Pro"/>
                <a:ea typeface="Source Code Pro"/>
                <a:cs typeface="Source Code Pro"/>
                <a:sym typeface="Source Code Pro"/>
              </a:defRPr>
            </a:lvl8pPr>
            <a:lvl9pPr lvl="8" algn="r">
              <a:buNone/>
              <a:defRPr sz="1000">
                <a:solidFill>
                  <a:schemeClr val="dk2"/>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www.moneysavingexpert.com/latesttip/"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hyperlink" Target="https://www.moneysavingexpert.com/dea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www.gov.uk/income-tax-rates"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gov.uk/income-tax-rates"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gov.uk/national-insurance-rates-letters"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gov.uk/national-insurance-rates-letters"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3"/>
          <p:cNvSpPr txBox="1">
            <a:spLocks noGrp="1"/>
          </p:cNvSpPr>
          <p:nvPr>
            <p:ph type="ctrTitle"/>
          </p:nvPr>
        </p:nvSpPr>
        <p:spPr>
          <a:xfrm>
            <a:off x="411175" y="644300"/>
            <a:ext cx="8282400" cy="21090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GB"/>
              <a:t>Tax</a:t>
            </a:r>
            <a:endParaRPr/>
          </a:p>
        </p:txBody>
      </p:sp>
      <p:sp>
        <p:nvSpPr>
          <p:cNvPr id="63" name="Google Shape;63;p13"/>
          <p:cNvSpPr txBox="1">
            <a:spLocks noGrp="1"/>
          </p:cNvSpPr>
          <p:nvPr>
            <p:ph type="subTitle" idx="1"/>
          </p:nvPr>
        </p:nvSpPr>
        <p:spPr>
          <a:xfrm>
            <a:off x="411175" y="3398250"/>
            <a:ext cx="8282400" cy="12606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GB"/>
              <a:t>One of the only two certainties in life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1"/>
          <p:cNvSpPr txBox="1">
            <a:spLocks noGrp="1"/>
          </p:cNvSpPr>
          <p:nvPr>
            <p:ph type="body" idx="1"/>
          </p:nvPr>
        </p:nvSpPr>
        <p:spPr>
          <a:xfrm>
            <a:off x="311700" y="1468825"/>
            <a:ext cx="8520600" cy="35421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0"/>
              </a:spcAft>
              <a:buNone/>
            </a:pPr>
            <a:r>
              <a:rPr lang="en-GB"/>
              <a:t>The UK tax year runs from 6th April to 5th April the following year. </a:t>
            </a:r>
            <a:endParaRPr/>
          </a:p>
          <a:p>
            <a:pPr marL="0" lvl="0" indent="0" algn="l" rtl="0">
              <a:spcBef>
                <a:spcPts val="1200"/>
              </a:spcBef>
              <a:spcAft>
                <a:spcPts val="0"/>
              </a:spcAft>
              <a:buNone/>
            </a:pPr>
            <a:r>
              <a:rPr lang="en-GB"/>
              <a:t>The system by which employers deduct income tax from employee wages via PAYE is really logical and clever.  </a:t>
            </a:r>
            <a:endParaRPr/>
          </a:p>
          <a:p>
            <a:pPr marL="0" lvl="0" indent="0" algn="l" rtl="0">
              <a:spcBef>
                <a:spcPts val="1200"/>
              </a:spcBef>
              <a:spcAft>
                <a:spcPts val="0"/>
              </a:spcAft>
              <a:buNone/>
            </a:pPr>
            <a:r>
              <a:rPr lang="en-GB"/>
              <a:t>It adds up earnings and tax paid for the current year, assumes that current monthly earning will continue for the rest of the year then projects the likely total tax due and splits this equally between remaining months.</a:t>
            </a:r>
            <a:endParaRPr/>
          </a:p>
          <a:p>
            <a:pPr marL="0" lvl="0" indent="0" algn="l" rtl="0">
              <a:spcBef>
                <a:spcPts val="1200"/>
              </a:spcBef>
              <a:spcAft>
                <a:spcPts val="1200"/>
              </a:spcAft>
              <a:buNone/>
            </a:pPr>
            <a:r>
              <a:rPr lang="en-GB"/>
              <a:t>As the year progresses, these totals are refined until they are consolidated to meet the total tax due in the final month of the tax year.</a:t>
            </a:r>
            <a:endParaRPr/>
          </a:p>
        </p:txBody>
      </p:sp>
      <p:cxnSp>
        <p:nvCxnSpPr>
          <p:cNvPr id="128" name="Google Shape;128;p21"/>
          <p:cNvCxnSpPr/>
          <p:nvPr/>
        </p:nvCxnSpPr>
        <p:spPr>
          <a:xfrm rot="10800000" flipH="1">
            <a:off x="397450" y="3425400"/>
            <a:ext cx="8112600" cy="3600"/>
          </a:xfrm>
          <a:prstGeom prst="straightConnector1">
            <a:avLst/>
          </a:prstGeom>
          <a:noFill/>
          <a:ln w="19050" cap="flat" cmpd="sng">
            <a:solidFill>
              <a:schemeClr val="dk1"/>
            </a:solidFill>
            <a:prstDash val="solid"/>
            <a:round/>
            <a:headEnd type="none" w="med" len="med"/>
            <a:tailEnd type="none" w="med" len="med"/>
          </a:ln>
        </p:spPr>
      </p:cxnSp>
      <p:cxnSp>
        <p:nvCxnSpPr>
          <p:cNvPr id="129" name="Google Shape;129;p21"/>
          <p:cNvCxnSpPr/>
          <p:nvPr/>
        </p:nvCxnSpPr>
        <p:spPr>
          <a:xfrm rot="10800000" flipH="1">
            <a:off x="397450" y="3694675"/>
            <a:ext cx="2160000" cy="3600"/>
          </a:xfrm>
          <a:prstGeom prst="straightConnector1">
            <a:avLst/>
          </a:prstGeom>
          <a:noFill/>
          <a:ln w="19050" cap="flat" cmpd="sng">
            <a:solidFill>
              <a:schemeClr val="dk1"/>
            </a:solidFill>
            <a:prstDash val="solid"/>
            <a:round/>
            <a:headEnd type="none" w="med" len="med"/>
            <a:tailEnd type="none" w="med" len="med"/>
          </a:ln>
        </p:spPr>
      </p:cxnSp>
      <p:sp>
        <p:nvSpPr>
          <p:cNvPr id="130" name="Google Shape;130;p21"/>
          <p:cNvSpPr txBox="1"/>
          <p:nvPr/>
        </p:nvSpPr>
        <p:spPr>
          <a:xfrm rot="903751">
            <a:off x="7456313" y="2573445"/>
            <a:ext cx="1815889" cy="615725"/>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sz="1500">
                <a:solidFill>
                  <a:schemeClr val="dk1"/>
                </a:solidFill>
                <a:latin typeface="Source Code Pro"/>
                <a:ea typeface="Source Code Pro"/>
                <a:cs typeface="Source Code Pro"/>
                <a:sym typeface="Source Code Pro"/>
              </a:rPr>
              <a:t>This is the critical part</a:t>
            </a:r>
            <a:endParaRPr sz="1500">
              <a:solidFill>
                <a:schemeClr val="dk1"/>
              </a:solidFill>
              <a:latin typeface="Source Code Pro"/>
              <a:ea typeface="Source Code Pro"/>
              <a:cs typeface="Source Code Pro"/>
              <a:sym typeface="Source Code Pro"/>
            </a:endParaRPr>
          </a:p>
        </p:txBody>
      </p:sp>
      <p:cxnSp>
        <p:nvCxnSpPr>
          <p:cNvPr id="131" name="Google Shape;131;p21"/>
          <p:cNvCxnSpPr/>
          <p:nvPr/>
        </p:nvCxnSpPr>
        <p:spPr>
          <a:xfrm flipH="1">
            <a:off x="7660675" y="3031550"/>
            <a:ext cx="374100" cy="218100"/>
          </a:xfrm>
          <a:prstGeom prst="straightConnector1">
            <a:avLst/>
          </a:prstGeom>
          <a:noFill/>
          <a:ln w="19050" cap="flat" cmpd="sng">
            <a:solidFill>
              <a:schemeClr val="dk1"/>
            </a:solidFill>
            <a:prstDash val="solid"/>
            <a:round/>
            <a:headEnd type="none" w="med" len="med"/>
            <a:tailEnd type="triangle" w="med" len="med"/>
          </a:ln>
        </p:spPr>
      </p:cxnSp>
      <p:sp>
        <p:nvSpPr>
          <p:cNvPr id="132" name="Google Shape;132;p21"/>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GB"/>
              <a:t>How Does PAYE Work?</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pic>
        <p:nvPicPr>
          <p:cNvPr id="137" name="Google Shape;137;p22"/>
          <p:cNvPicPr preferRelativeResize="0"/>
          <p:nvPr/>
        </p:nvPicPr>
        <p:blipFill>
          <a:blip r:embed="rId3">
            <a:alphaModFix/>
          </a:blip>
          <a:stretch>
            <a:fillRect/>
          </a:stretch>
        </p:blipFill>
        <p:spPr>
          <a:xfrm>
            <a:off x="816963" y="1312950"/>
            <a:ext cx="7510066" cy="3732701"/>
          </a:xfrm>
          <a:prstGeom prst="rect">
            <a:avLst/>
          </a:prstGeom>
          <a:noFill/>
          <a:ln>
            <a:noFill/>
          </a:ln>
        </p:spPr>
      </p:pic>
      <p:pic>
        <p:nvPicPr>
          <p:cNvPr id="138" name="Google Shape;138;p22"/>
          <p:cNvPicPr preferRelativeResize="0"/>
          <p:nvPr/>
        </p:nvPicPr>
        <p:blipFill>
          <a:blip r:embed="rId4">
            <a:alphaModFix/>
          </a:blip>
          <a:stretch>
            <a:fillRect/>
          </a:stretch>
        </p:blipFill>
        <p:spPr>
          <a:xfrm>
            <a:off x="816975" y="1312950"/>
            <a:ext cx="7478172" cy="3732701"/>
          </a:xfrm>
          <a:prstGeom prst="rect">
            <a:avLst/>
          </a:prstGeom>
          <a:noFill/>
          <a:ln>
            <a:noFill/>
          </a:ln>
        </p:spPr>
      </p:pic>
      <p:sp>
        <p:nvSpPr>
          <p:cNvPr id="139" name="Google Shape;139;p22"/>
          <p:cNvSpPr txBox="1">
            <a:spLocks noGrp="1"/>
          </p:cNvSpPr>
          <p:nvPr>
            <p:ph type="title"/>
          </p:nvPr>
        </p:nvSpPr>
        <p:spPr>
          <a:xfrm>
            <a:off x="311700" y="0"/>
            <a:ext cx="8520600" cy="13632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GB"/>
              <a:t>How Does PAYE Work - Example 1</a:t>
            </a:r>
            <a:endParaRPr/>
          </a:p>
          <a:p>
            <a:pPr marL="0" lvl="0" indent="0" algn="l" rtl="0">
              <a:spcBef>
                <a:spcPts val="0"/>
              </a:spcBef>
              <a:spcAft>
                <a:spcPts val="0"/>
              </a:spcAft>
              <a:buNone/>
            </a:pPr>
            <a:r>
              <a:rPr lang="en-GB" sz="1933"/>
              <a:t>The employee earning £29,600 pa who gets a £1000 pay rise in July and another £1000 pay rise in October.  Paid monthly on 5th of each month.</a:t>
            </a:r>
            <a:endParaRPr sz="1933"/>
          </a:p>
        </p:txBody>
      </p:sp>
      <p:sp>
        <p:nvSpPr>
          <p:cNvPr id="140" name="Google Shape;140;p22"/>
          <p:cNvSpPr/>
          <p:nvPr/>
        </p:nvSpPr>
        <p:spPr>
          <a:xfrm>
            <a:off x="241600" y="1231325"/>
            <a:ext cx="950700" cy="241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pic>
        <p:nvPicPr>
          <p:cNvPr id="145" name="Google Shape;145;p23"/>
          <p:cNvPicPr preferRelativeResize="0"/>
          <p:nvPr/>
        </p:nvPicPr>
        <p:blipFill>
          <a:blip r:embed="rId3">
            <a:alphaModFix/>
          </a:blip>
          <a:stretch>
            <a:fillRect/>
          </a:stretch>
        </p:blipFill>
        <p:spPr>
          <a:xfrm>
            <a:off x="816963" y="1312950"/>
            <a:ext cx="7510066" cy="3732701"/>
          </a:xfrm>
          <a:prstGeom prst="rect">
            <a:avLst/>
          </a:prstGeom>
          <a:noFill/>
          <a:ln>
            <a:noFill/>
          </a:ln>
        </p:spPr>
      </p:pic>
      <p:sp>
        <p:nvSpPr>
          <p:cNvPr id="146" name="Google Shape;146;p23"/>
          <p:cNvSpPr txBox="1">
            <a:spLocks noGrp="1"/>
          </p:cNvSpPr>
          <p:nvPr>
            <p:ph type="title"/>
          </p:nvPr>
        </p:nvSpPr>
        <p:spPr>
          <a:xfrm>
            <a:off x="311700" y="0"/>
            <a:ext cx="8520600" cy="13632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GB"/>
              <a:t>How Does PAYE Work - Example 2</a:t>
            </a:r>
            <a:endParaRPr/>
          </a:p>
          <a:p>
            <a:pPr marL="0" lvl="0" indent="0" algn="l" rtl="0">
              <a:spcBef>
                <a:spcPts val="0"/>
              </a:spcBef>
              <a:spcAft>
                <a:spcPts val="0"/>
              </a:spcAft>
              <a:buNone/>
            </a:pPr>
            <a:r>
              <a:rPr lang="en-GB" sz="1933"/>
              <a:t>The holiday employee who earns £1300 over Easter then £2600 over the summer and £1300 over Christmas.  Paid on 5th of May, August, September and January.</a:t>
            </a:r>
            <a:endParaRPr sz="1933"/>
          </a:p>
        </p:txBody>
      </p:sp>
      <p:sp>
        <p:nvSpPr>
          <p:cNvPr id="147" name="Google Shape;147;p23"/>
          <p:cNvSpPr/>
          <p:nvPr/>
        </p:nvSpPr>
        <p:spPr>
          <a:xfrm>
            <a:off x="241600" y="1231325"/>
            <a:ext cx="950700" cy="241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4"/>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GB"/>
              <a:t>Tax Avoidance. vs Tax Evasion</a:t>
            </a:r>
            <a:endParaRPr/>
          </a:p>
        </p:txBody>
      </p:sp>
      <p:sp>
        <p:nvSpPr>
          <p:cNvPr id="153" name="Google Shape;153;p24"/>
          <p:cNvSpPr txBox="1">
            <a:spLocks noGrp="1"/>
          </p:cNvSpPr>
          <p:nvPr>
            <p:ph type="body" idx="1"/>
          </p:nvPr>
        </p:nvSpPr>
        <p:spPr>
          <a:xfrm>
            <a:off x="311700" y="1468825"/>
            <a:ext cx="8520600" cy="36045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None/>
            </a:pPr>
            <a:r>
              <a:rPr lang="en-GB"/>
              <a:t>Tax avoidance through sensible and legal financial planning is legal and sensible</a:t>
            </a:r>
            <a:endParaRPr/>
          </a:p>
          <a:p>
            <a:pPr marL="0" lvl="0" indent="0" algn="l" rtl="0">
              <a:spcBef>
                <a:spcPts val="1200"/>
              </a:spcBef>
              <a:spcAft>
                <a:spcPts val="0"/>
              </a:spcAft>
              <a:buNone/>
            </a:pPr>
            <a:r>
              <a:rPr lang="en-GB"/>
              <a:t>Tax evasion through lying or non-declaration is illegal and naughty</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157"/>
        <p:cNvGrpSpPr/>
        <p:nvPr/>
      </p:nvGrpSpPr>
      <p:grpSpPr>
        <a:xfrm>
          <a:off x="0" y="0"/>
          <a:ext cx="0" cy="0"/>
          <a:chOff x="0" y="0"/>
          <a:chExt cx="0" cy="0"/>
        </a:xfrm>
      </p:grpSpPr>
      <p:sp>
        <p:nvSpPr>
          <p:cNvPr id="158" name="Google Shape;158;p25"/>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GB"/>
              <a:t>This Week's Top Tips</a:t>
            </a:r>
            <a:endParaRPr/>
          </a:p>
        </p:txBody>
      </p:sp>
      <p:sp>
        <p:nvSpPr>
          <p:cNvPr id="159" name="Google Shape;159;p25"/>
          <p:cNvSpPr txBox="1">
            <a:spLocks noGrp="1"/>
          </p:cNvSpPr>
          <p:nvPr>
            <p:ph type="body" idx="1"/>
          </p:nvPr>
        </p:nvSpPr>
        <p:spPr>
          <a:xfrm>
            <a:off x="0" y="1468825"/>
            <a:ext cx="9144000" cy="3099900"/>
          </a:xfrm>
          <a:prstGeom prst="rect">
            <a:avLst/>
          </a:prstGeom>
        </p:spPr>
        <p:txBody>
          <a:bodyPr spcFirstLastPara="1" wrap="square" lIns="91425" tIns="91425" rIns="91425" bIns="91425" anchor="t" anchorCtr="0">
            <a:normAutofit fontScale="85000" lnSpcReduction="20000"/>
          </a:bodyPr>
          <a:lstStyle/>
          <a:p>
            <a:pPr marL="0" lvl="0" indent="0" algn="l" rtl="0">
              <a:spcBef>
                <a:spcPts val="0"/>
              </a:spcBef>
              <a:spcAft>
                <a:spcPts val="0"/>
              </a:spcAft>
              <a:buNone/>
            </a:pPr>
            <a:r>
              <a:rPr lang="en-GB" u="sng" dirty="0">
                <a:solidFill>
                  <a:schemeClr val="hlink"/>
                </a:solidFill>
                <a:hlinkClick r:id="rId3"/>
              </a:rPr>
              <a:t>https://www.moneysavingexpert.com/latesttip/</a:t>
            </a:r>
            <a:r>
              <a:rPr lang="en-GB" dirty="0"/>
              <a:t> </a:t>
            </a:r>
            <a:endParaRPr dirty="0"/>
          </a:p>
          <a:p>
            <a:pPr marL="0" lvl="0" indent="0" algn="l" rtl="0">
              <a:spcBef>
                <a:spcPts val="1200"/>
              </a:spcBef>
              <a:spcAft>
                <a:spcPts val="0"/>
              </a:spcAft>
              <a:buNone/>
            </a:pPr>
            <a:r>
              <a:rPr lang="en-GB" dirty="0"/>
              <a:t>7th Feb 2023…</a:t>
            </a:r>
            <a:endParaRPr dirty="0"/>
          </a:p>
          <a:p>
            <a:pPr marL="457200" lvl="0" indent="-334327" algn="l" rtl="0">
              <a:lnSpc>
                <a:spcPct val="150000"/>
              </a:lnSpc>
              <a:spcBef>
                <a:spcPts val="1200"/>
              </a:spcBef>
              <a:spcAft>
                <a:spcPts val="0"/>
              </a:spcAft>
              <a:buSzPct val="100000"/>
              <a:buChar char="●"/>
            </a:pPr>
            <a:r>
              <a:rPr lang="en-GB" dirty="0"/>
              <a:t>Car insurance up 15% - check NOW if you can save £100s</a:t>
            </a:r>
            <a:endParaRPr dirty="0"/>
          </a:p>
          <a:p>
            <a:pPr marL="457200" lvl="0" indent="-334327" algn="l" rtl="0">
              <a:lnSpc>
                <a:spcPct val="150000"/>
              </a:lnSpc>
              <a:spcBef>
                <a:spcPts val="0"/>
              </a:spcBef>
              <a:spcAft>
                <a:spcPts val="0"/>
              </a:spcAft>
              <a:buSzPct val="100000"/>
              <a:buChar char="●"/>
            </a:pPr>
            <a:r>
              <a:rPr lang="en-GB" dirty="0"/>
              <a:t>Top easy-access children's savings 3.75% for age 7-17</a:t>
            </a:r>
            <a:endParaRPr dirty="0"/>
          </a:p>
          <a:p>
            <a:pPr marL="457200" lvl="0" indent="-334327" algn="l" rtl="0">
              <a:lnSpc>
                <a:spcPct val="150000"/>
              </a:lnSpc>
              <a:spcBef>
                <a:spcPts val="0"/>
              </a:spcBef>
              <a:spcAft>
                <a:spcPts val="0"/>
              </a:spcAft>
              <a:buSzPct val="100000"/>
              <a:buChar char="●"/>
            </a:pPr>
            <a:r>
              <a:rPr lang="en-GB" dirty="0"/>
              <a:t>UK-born children aged 12 to 20ish had a Child Trust Fund opened in their name with £250 or £500 automatically added.</a:t>
            </a:r>
            <a:endParaRPr dirty="0"/>
          </a:p>
          <a:p>
            <a:pPr marL="457200" lvl="0" indent="-334327" algn="l" rtl="0">
              <a:lnSpc>
                <a:spcPct val="150000"/>
              </a:lnSpc>
              <a:spcBef>
                <a:spcPts val="0"/>
              </a:spcBef>
              <a:spcAft>
                <a:spcPts val="0"/>
              </a:spcAft>
              <a:buSzPct val="100000"/>
              <a:buChar char="●"/>
            </a:pPr>
            <a:r>
              <a:rPr lang="en-GB" dirty="0"/>
              <a:t>How much will you need to save for your children's </a:t>
            </a:r>
            <a:r>
              <a:rPr lang="en-GB" dirty="0" err="1"/>
              <a:t>uni</a:t>
            </a:r>
            <a:r>
              <a:rPr lang="en-GB" dirty="0"/>
              <a:t>?</a:t>
            </a:r>
            <a:endParaRPr dirty="0"/>
          </a:p>
          <a:p>
            <a:pPr marL="0" lvl="0" indent="0" algn="l" rtl="0">
              <a:spcBef>
                <a:spcPts val="1200"/>
              </a:spcBef>
              <a:spcAft>
                <a:spcPts val="1200"/>
              </a:spcAft>
              <a:buNone/>
            </a:pPr>
            <a:r>
              <a:rPr lang="en-GB" u="sng" dirty="0">
                <a:solidFill>
                  <a:schemeClr val="hlink"/>
                </a:solidFill>
                <a:hlinkClick r:id="rId4"/>
              </a:rPr>
              <a:t>https://www.moneysavingexpert.com/deals/</a:t>
            </a:r>
            <a:r>
              <a:rPr lang="en-GB" dirty="0"/>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GB"/>
              <a:t>Types of Tax</a:t>
            </a:r>
            <a:endParaRPr/>
          </a:p>
        </p:txBody>
      </p:sp>
      <p:sp>
        <p:nvSpPr>
          <p:cNvPr id="69" name="Google Shape;69;p14"/>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List as many types of tax as you can</a:t>
            </a:r>
            <a:endParaRPr/>
          </a:p>
          <a:p>
            <a:pPr marL="0" lvl="0" indent="0" algn="l" rtl="0">
              <a:spcBef>
                <a:spcPts val="1200"/>
              </a:spcBef>
              <a:spcAft>
                <a:spcPts val="1200"/>
              </a:spcAft>
              <a:buNone/>
            </a:pPr>
            <a:r>
              <a:rPr lang="en-GB"/>
              <a:t>Which of these are compulsory taxes and which are voluntary?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5"/>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GB"/>
              <a:t>Types of Tax</a:t>
            </a:r>
            <a:endParaRPr/>
          </a:p>
        </p:txBody>
      </p:sp>
      <p:sp>
        <p:nvSpPr>
          <p:cNvPr id="75" name="Google Shape;75;p15"/>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List as many types of tax as you can</a:t>
            </a:r>
            <a:endParaRPr/>
          </a:p>
          <a:p>
            <a:pPr marL="0" lvl="0" indent="0" algn="l" rtl="0">
              <a:spcBef>
                <a:spcPts val="1200"/>
              </a:spcBef>
              <a:spcAft>
                <a:spcPts val="1200"/>
              </a:spcAft>
              <a:buNone/>
            </a:pPr>
            <a:r>
              <a:rPr lang="en-GB"/>
              <a:t>Which of these are compulsory taxes and which are voluntary? </a:t>
            </a:r>
            <a:endParaRPr/>
          </a:p>
        </p:txBody>
      </p:sp>
      <p:graphicFrame>
        <p:nvGraphicFramePr>
          <p:cNvPr id="76" name="Google Shape;76;p15"/>
          <p:cNvGraphicFramePr/>
          <p:nvPr/>
        </p:nvGraphicFramePr>
        <p:xfrm>
          <a:off x="311700" y="2921000"/>
          <a:ext cx="8520600" cy="1456150"/>
        </p:xfrm>
        <a:graphic>
          <a:graphicData uri="http://schemas.openxmlformats.org/drawingml/2006/table">
            <a:tbl>
              <a:tblPr>
                <a:noFill/>
                <a:tableStyleId>{0A17E273-7F43-4856-8562-209BED1E1693}</a:tableStyleId>
              </a:tblPr>
              <a:tblGrid>
                <a:gridCol w="2130150">
                  <a:extLst>
                    <a:ext uri="{9D8B030D-6E8A-4147-A177-3AD203B41FA5}">
                      <a16:colId xmlns:a16="http://schemas.microsoft.com/office/drawing/2014/main" val="20000"/>
                    </a:ext>
                  </a:extLst>
                </a:gridCol>
                <a:gridCol w="2130150">
                  <a:extLst>
                    <a:ext uri="{9D8B030D-6E8A-4147-A177-3AD203B41FA5}">
                      <a16:colId xmlns:a16="http://schemas.microsoft.com/office/drawing/2014/main" val="20001"/>
                    </a:ext>
                  </a:extLst>
                </a:gridCol>
                <a:gridCol w="2130150">
                  <a:extLst>
                    <a:ext uri="{9D8B030D-6E8A-4147-A177-3AD203B41FA5}">
                      <a16:colId xmlns:a16="http://schemas.microsoft.com/office/drawing/2014/main" val="20002"/>
                    </a:ext>
                  </a:extLst>
                </a:gridCol>
                <a:gridCol w="2130150">
                  <a:extLst>
                    <a:ext uri="{9D8B030D-6E8A-4147-A177-3AD203B41FA5}">
                      <a16:colId xmlns:a16="http://schemas.microsoft.com/office/drawing/2014/main" val="20003"/>
                    </a:ext>
                  </a:extLst>
                </a:gridCol>
              </a:tblGrid>
              <a:tr h="728075">
                <a:tc>
                  <a:txBody>
                    <a:bodyPr/>
                    <a:lstStyle/>
                    <a:p>
                      <a:pPr marL="0" lvl="0" indent="0" algn="ctr" rtl="0">
                        <a:lnSpc>
                          <a:spcPct val="115000"/>
                        </a:lnSpc>
                        <a:spcBef>
                          <a:spcPts val="1200"/>
                        </a:spcBef>
                        <a:spcAft>
                          <a:spcPts val="0"/>
                        </a:spcAft>
                        <a:buNone/>
                      </a:pPr>
                      <a:r>
                        <a:rPr lang="en-GB" sz="1300">
                          <a:latin typeface="Source Code Pro"/>
                          <a:ea typeface="Source Code Pro"/>
                          <a:cs typeface="Source Code Pro"/>
                          <a:sym typeface="Source Code Pro"/>
                        </a:rPr>
                        <a:t>Income tax</a:t>
                      </a:r>
                      <a:endParaRPr sz="1300">
                        <a:latin typeface="Source Code Pro"/>
                        <a:ea typeface="Source Code Pro"/>
                        <a:cs typeface="Source Code Pro"/>
                        <a:sym typeface="Source Code Pro"/>
                      </a:endParaRPr>
                    </a:p>
                  </a:txBody>
                  <a:tcPr marL="68575" marR="6857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1200"/>
                        </a:spcBef>
                        <a:spcAft>
                          <a:spcPts val="0"/>
                        </a:spcAft>
                        <a:buNone/>
                      </a:pPr>
                      <a:r>
                        <a:rPr lang="en-GB" sz="1300">
                          <a:latin typeface="Source Code Pro"/>
                          <a:ea typeface="Source Code Pro"/>
                          <a:cs typeface="Source Code Pro"/>
                          <a:sym typeface="Source Code Pro"/>
                        </a:rPr>
                        <a:t>National insurance</a:t>
                      </a:r>
                      <a:endParaRPr sz="1300">
                        <a:latin typeface="Source Code Pro"/>
                        <a:ea typeface="Source Code Pro"/>
                        <a:cs typeface="Source Code Pro"/>
                        <a:sym typeface="Source Code Pro"/>
                      </a:endParaRPr>
                    </a:p>
                  </a:txBody>
                  <a:tcPr marL="68575" marR="6857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1200"/>
                        </a:spcBef>
                        <a:spcAft>
                          <a:spcPts val="0"/>
                        </a:spcAft>
                        <a:buNone/>
                      </a:pPr>
                      <a:r>
                        <a:rPr lang="en-GB" sz="1300">
                          <a:latin typeface="Source Code Pro"/>
                          <a:ea typeface="Source Code Pro"/>
                          <a:cs typeface="Source Code Pro"/>
                          <a:sym typeface="Source Code Pro"/>
                        </a:rPr>
                        <a:t>Council tax</a:t>
                      </a:r>
                      <a:endParaRPr sz="1300">
                        <a:latin typeface="Source Code Pro"/>
                        <a:ea typeface="Source Code Pro"/>
                        <a:cs typeface="Source Code Pro"/>
                        <a:sym typeface="Source Code Pro"/>
                      </a:endParaRPr>
                    </a:p>
                  </a:txBody>
                  <a:tcPr marL="68575" marR="6857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1200"/>
                        </a:spcBef>
                        <a:spcAft>
                          <a:spcPts val="0"/>
                        </a:spcAft>
                        <a:buNone/>
                      </a:pPr>
                      <a:r>
                        <a:rPr lang="en-GB" sz="1300">
                          <a:latin typeface="Source Code Pro"/>
                          <a:ea typeface="Source Code Pro"/>
                          <a:cs typeface="Source Code Pro"/>
                          <a:sym typeface="Source Code Pro"/>
                        </a:rPr>
                        <a:t>Capital gains tax</a:t>
                      </a:r>
                      <a:endParaRPr sz="1300">
                        <a:latin typeface="Source Code Pro"/>
                        <a:ea typeface="Source Code Pro"/>
                        <a:cs typeface="Source Code Pro"/>
                        <a:sym typeface="Source Code Pro"/>
                      </a:endParaRPr>
                    </a:p>
                  </a:txBody>
                  <a:tcPr marL="68575" marR="6857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728075">
                <a:tc>
                  <a:txBody>
                    <a:bodyPr/>
                    <a:lstStyle/>
                    <a:p>
                      <a:pPr marL="0" lvl="0" indent="0" algn="ctr" rtl="0">
                        <a:lnSpc>
                          <a:spcPct val="115000"/>
                        </a:lnSpc>
                        <a:spcBef>
                          <a:spcPts val="1200"/>
                        </a:spcBef>
                        <a:spcAft>
                          <a:spcPts val="0"/>
                        </a:spcAft>
                        <a:buNone/>
                      </a:pPr>
                      <a:r>
                        <a:rPr lang="en-GB" sz="1300">
                          <a:latin typeface="Source Code Pro"/>
                          <a:ea typeface="Source Code Pro"/>
                          <a:cs typeface="Source Code Pro"/>
                          <a:sym typeface="Source Code Pro"/>
                        </a:rPr>
                        <a:t>Stamp duty</a:t>
                      </a:r>
                      <a:endParaRPr sz="1300">
                        <a:latin typeface="Source Code Pro"/>
                        <a:ea typeface="Source Code Pro"/>
                        <a:cs typeface="Source Code Pro"/>
                        <a:sym typeface="Source Code Pro"/>
                      </a:endParaRPr>
                    </a:p>
                  </a:txBody>
                  <a:tcPr marL="68575" marR="6857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1200"/>
                        </a:spcBef>
                        <a:spcAft>
                          <a:spcPts val="0"/>
                        </a:spcAft>
                        <a:buNone/>
                      </a:pPr>
                      <a:r>
                        <a:rPr lang="en-GB" sz="1300">
                          <a:latin typeface="Source Code Pro"/>
                          <a:ea typeface="Source Code Pro"/>
                          <a:cs typeface="Source Code Pro"/>
                          <a:sym typeface="Source Code Pro"/>
                        </a:rPr>
                        <a:t>VAT</a:t>
                      </a:r>
                      <a:endParaRPr sz="1300">
                        <a:latin typeface="Source Code Pro"/>
                        <a:ea typeface="Source Code Pro"/>
                        <a:cs typeface="Source Code Pro"/>
                        <a:sym typeface="Source Code Pro"/>
                      </a:endParaRPr>
                    </a:p>
                  </a:txBody>
                  <a:tcPr marL="68575" marR="6857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1200"/>
                        </a:spcBef>
                        <a:spcAft>
                          <a:spcPts val="0"/>
                        </a:spcAft>
                        <a:buNone/>
                      </a:pPr>
                      <a:r>
                        <a:rPr lang="en-GB" sz="1300">
                          <a:latin typeface="Source Code Pro"/>
                          <a:ea typeface="Source Code Pro"/>
                          <a:cs typeface="Source Code Pro"/>
                          <a:sym typeface="Source Code Pro"/>
                        </a:rPr>
                        <a:t>Inheritance tax</a:t>
                      </a:r>
                      <a:endParaRPr sz="1300">
                        <a:latin typeface="Source Code Pro"/>
                        <a:ea typeface="Source Code Pro"/>
                        <a:cs typeface="Source Code Pro"/>
                        <a:sym typeface="Source Code Pro"/>
                      </a:endParaRPr>
                    </a:p>
                  </a:txBody>
                  <a:tcPr marL="68575" marR="6857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1200"/>
                        </a:spcBef>
                        <a:spcAft>
                          <a:spcPts val="0"/>
                        </a:spcAft>
                        <a:buNone/>
                      </a:pPr>
                      <a:r>
                        <a:rPr lang="en-GB" sz="1300">
                          <a:latin typeface="Source Code Pro"/>
                          <a:ea typeface="Source Code Pro"/>
                          <a:cs typeface="Source Code Pro"/>
                          <a:sym typeface="Source Code Pro"/>
                        </a:rPr>
                        <a:t>Vehicle Excise Duty (VED)</a:t>
                      </a:r>
                      <a:endParaRPr sz="1300">
                        <a:latin typeface="Source Code Pro"/>
                        <a:ea typeface="Source Code Pro"/>
                        <a:cs typeface="Source Code Pro"/>
                        <a:sym typeface="Source Code Pro"/>
                      </a:endParaRPr>
                    </a:p>
                  </a:txBody>
                  <a:tcPr marL="68575" marR="6857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pic>
        <p:nvPicPr>
          <p:cNvPr id="7" name="Picture 6">
            <a:extLst>
              <a:ext uri="{FF2B5EF4-FFF2-40B4-BE49-F238E27FC236}">
                <a16:creationId xmlns:a16="http://schemas.microsoft.com/office/drawing/2014/main" id="{83C8D395-B03A-3958-E244-13A6CB0646CA}"/>
              </a:ext>
            </a:extLst>
          </p:cNvPr>
          <p:cNvPicPr>
            <a:picLocks noChangeAspect="1"/>
          </p:cNvPicPr>
          <p:nvPr/>
        </p:nvPicPr>
        <p:blipFill rotWithShape="1">
          <a:blip r:embed="rId3"/>
          <a:srcRect t="3596" b="65762"/>
          <a:stretch/>
        </p:blipFill>
        <p:spPr>
          <a:xfrm>
            <a:off x="0" y="0"/>
            <a:ext cx="9015241" cy="938713"/>
          </a:xfrm>
          <a:prstGeom prst="rect">
            <a:avLst/>
          </a:prstGeom>
        </p:spPr>
      </p:pic>
      <p:pic>
        <p:nvPicPr>
          <p:cNvPr id="10" name="Picture 9">
            <a:extLst>
              <a:ext uri="{FF2B5EF4-FFF2-40B4-BE49-F238E27FC236}">
                <a16:creationId xmlns:a16="http://schemas.microsoft.com/office/drawing/2014/main" id="{0C6A226E-8532-78D4-11B8-CBB7439DF52F}"/>
              </a:ext>
            </a:extLst>
          </p:cNvPr>
          <p:cNvPicPr>
            <a:picLocks noChangeAspect="1"/>
          </p:cNvPicPr>
          <p:nvPr/>
        </p:nvPicPr>
        <p:blipFill>
          <a:blip r:embed="rId4"/>
          <a:stretch>
            <a:fillRect/>
          </a:stretch>
        </p:blipFill>
        <p:spPr>
          <a:xfrm>
            <a:off x="67583" y="2261621"/>
            <a:ext cx="5163335" cy="1018617"/>
          </a:xfrm>
          <a:prstGeom prst="rect">
            <a:avLst/>
          </a:prstGeom>
        </p:spPr>
      </p:pic>
      <p:pic>
        <p:nvPicPr>
          <p:cNvPr id="12" name="Picture 11">
            <a:extLst>
              <a:ext uri="{FF2B5EF4-FFF2-40B4-BE49-F238E27FC236}">
                <a16:creationId xmlns:a16="http://schemas.microsoft.com/office/drawing/2014/main" id="{37DEC020-5A1A-17C2-3038-AB8E4BA2AECB}"/>
              </a:ext>
            </a:extLst>
          </p:cNvPr>
          <p:cNvPicPr>
            <a:picLocks noChangeAspect="1"/>
          </p:cNvPicPr>
          <p:nvPr/>
        </p:nvPicPr>
        <p:blipFill>
          <a:blip r:embed="rId5"/>
          <a:stretch>
            <a:fillRect/>
          </a:stretch>
        </p:blipFill>
        <p:spPr>
          <a:xfrm>
            <a:off x="5238062" y="2354153"/>
            <a:ext cx="3905938" cy="2571750"/>
          </a:xfrm>
          <a:prstGeom prst="rect">
            <a:avLst/>
          </a:prstGeom>
        </p:spPr>
      </p:pic>
      <p:pic>
        <p:nvPicPr>
          <p:cNvPr id="13" name="Picture 12">
            <a:extLst>
              <a:ext uri="{FF2B5EF4-FFF2-40B4-BE49-F238E27FC236}">
                <a16:creationId xmlns:a16="http://schemas.microsoft.com/office/drawing/2014/main" id="{CA78F74B-56D4-69F2-8584-C7442EDFD535}"/>
              </a:ext>
            </a:extLst>
          </p:cNvPr>
          <p:cNvPicPr>
            <a:picLocks noChangeAspect="1"/>
          </p:cNvPicPr>
          <p:nvPr/>
        </p:nvPicPr>
        <p:blipFill rotWithShape="1">
          <a:blip r:embed="rId3"/>
          <a:srcRect t="56918"/>
          <a:stretch/>
        </p:blipFill>
        <p:spPr>
          <a:xfrm>
            <a:off x="-1" y="941801"/>
            <a:ext cx="9015241" cy="1319820"/>
          </a:xfrm>
          <a:prstGeom prst="rect">
            <a:avLst/>
          </a:prstGeom>
        </p:spPr>
      </p:pic>
      <p:sp>
        <p:nvSpPr>
          <p:cNvPr id="8" name="TextBox 7">
            <a:extLst>
              <a:ext uri="{FF2B5EF4-FFF2-40B4-BE49-F238E27FC236}">
                <a16:creationId xmlns:a16="http://schemas.microsoft.com/office/drawing/2014/main" id="{B23010CF-967B-BCF2-7931-C7D54C1160F8}"/>
              </a:ext>
            </a:extLst>
          </p:cNvPr>
          <p:cNvSpPr txBox="1"/>
          <p:nvPr/>
        </p:nvSpPr>
        <p:spPr>
          <a:xfrm>
            <a:off x="67583" y="1927109"/>
            <a:ext cx="1783102" cy="241980"/>
          </a:xfrm>
          <a:prstGeom prst="rect">
            <a:avLst/>
          </a:prstGeom>
          <a:solidFill>
            <a:schemeClr val="bg1"/>
          </a:solidFill>
        </p:spPr>
        <p:txBody>
          <a:bodyPr wrap="square" lIns="36000" tIns="36000" rIns="36000" bIns="36000" rtlCol="0">
            <a:spAutoFit/>
          </a:bodyPr>
          <a:lstStyle/>
          <a:p>
            <a:r>
              <a:rPr lang="en-GB" sz="1100" dirty="0">
                <a:solidFill>
                  <a:srgbClr val="969BA1"/>
                </a:solidFill>
              </a:rPr>
              <a:t>29</a:t>
            </a:r>
            <a:r>
              <a:rPr lang="en-GB" sz="1100" baseline="30000" dirty="0">
                <a:solidFill>
                  <a:srgbClr val="969BA1"/>
                </a:solidFill>
              </a:rPr>
              <a:t>th</a:t>
            </a:r>
            <a:r>
              <a:rPr lang="en-GB" sz="1100" dirty="0">
                <a:solidFill>
                  <a:srgbClr val="969BA1"/>
                </a:solidFill>
              </a:rPr>
              <a:t> September 2023</a:t>
            </a:r>
          </a:p>
        </p:txBody>
      </p:sp>
      <p:pic>
        <p:nvPicPr>
          <p:cNvPr id="15" name="Picture 14">
            <a:extLst>
              <a:ext uri="{FF2B5EF4-FFF2-40B4-BE49-F238E27FC236}">
                <a16:creationId xmlns:a16="http://schemas.microsoft.com/office/drawing/2014/main" id="{C412AC51-FD31-023A-E5C3-D8278B3E2173}"/>
              </a:ext>
            </a:extLst>
          </p:cNvPr>
          <p:cNvPicPr>
            <a:picLocks noChangeAspect="1"/>
          </p:cNvPicPr>
          <p:nvPr/>
        </p:nvPicPr>
        <p:blipFill rotWithShape="1">
          <a:blip r:embed="rId6"/>
          <a:srcRect b="44676"/>
          <a:stretch/>
        </p:blipFill>
        <p:spPr>
          <a:xfrm>
            <a:off x="0" y="2169089"/>
            <a:ext cx="5269905" cy="2974411"/>
          </a:xfrm>
          <a:prstGeom prst="rect">
            <a:avLst/>
          </a:prstGeom>
        </p:spPr>
      </p:pic>
    </p:spTree>
    <p:extLst>
      <p:ext uri="{BB962C8B-B14F-4D97-AF65-F5344CB8AC3E}">
        <p14:creationId xmlns:p14="http://schemas.microsoft.com/office/powerpoint/2010/main" val="2232227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6"/>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fontScale="90000"/>
          </a:bodyPr>
          <a:lstStyle/>
          <a:p>
            <a:r>
              <a:rPr lang="en-GB" dirty="0"/>
              <a:t>How much </a:t>
            </a:r>
            <a:r>
              <a:rPr lang="en-GB" b="1" dirty="0">
                <a:hlinkClick r:id="rId3"/>
              </a:rPr>
              <a:t>income tax</a:t>
            </a:r>
            <a:r>
              <a:rPr lang="en-GB" b="1" dirty="0"/>
              <a:t> </a:t>
            </a:r>
            <a:r>
              <a:rPr lang="en-GB" dirty="0"/>
              <a:t>would the people below pay, and how much money do they take home? </a:t>
            </a:r>
            <a:endParaRPr dirty="0"/>
          </a:p>
        </p:txBody>
      </p:sp>
      <p:graphicFrame>
        <p:nvGraphicFramePr>
          <p:cNvPr id="82" name="Google Shape;82;p16"/>
          <p:cNvGraphicFramePr/>
          <p:nvPr>
            <p:extLst>
              <p:ext uri="{D42A27DB-BD31-4B8C-83A1-F6EECF244321}">
                <p14:modId xmlns:p14="http://schemas.microsoft.com/office/powerpoint/2010/main" val="279613949"/>
              </p:ext>
            </p:extLst>
          </p:nvPr>
        </p:nvGraphicFramePr>
        <p:xfrm>
          <a:off x="311700" y="3182775"/>
          <a:ext cx="8520600" cy="1812225"/>
        </p:xfrm>
        <a:graphic>
          <a:graphicData uri="http://schemas.openxmlformats.org/drawingml/2006/table">
            <a:tbl>
              <a:tblPr>
                <a:noFill/>
                <a:tableStyleId>{0A17E273-7F43-4856-8562-209BED1E1693}</a:tableStyleId>
              </a:tblPr>
              <a:tblGrid>
                <a:gridCol w="2130150">
                  <a:extLst>
                    <a:ext uri="{9D8B030D-6E8A-4147-A177-3AD203B41FA5}">
                      <a16:colId xmlns:a16="http://schemas.microsoft.com/office/drawing/2014/main" val="20000"/>
                    </a:ext>
                  </a:extLst>
                </a:gridCol>
                <a:gridCol w="2130150">
                  <a:extLst>
                    <a:ext uri="{9D8B030D-6E8A-4147-A177-3AD203B41FA5}">
                      <a16:colId xmlns:a16="http://schemas.microsoft.com/office/drawing/2014/main" val="20001"/>
                    </a:ext>
                  </a:extLst>
                </a:gridCol>
                <a:gridCol w="2130150">
                  <a:extLst>
                    <a:ext uri="{9D8B030D-6E8A-4147-A177-3AD203B41FA5}">
                      <a16:colId xmlns:a16="http://schemas.microsoft.com/office/drawing/2014/main" val="20002"/>
                    </a:ext>
                  </a:extLst>
                </a:gridCol>
                <a:gridCol w="2130150">
                  <a:extLst>
                    <a:ext uri="{9D8B030D-6E8A-4147-A177-3AD203B41FA5}">
                      <a16:colId xmlns:a16="http://schemas.microsoft.com/office/drawing/2014/main" val="20003"/>
                    </a:ext>
                  </a:extLst>
                </a:gridCol>
              </a:tblGrid>
              <a:tr h="604075">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Personal Allowance</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Basic Rate</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Higher Rate</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Additional Rate</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extLst>
                  <a:ext uri="{0D108BD9-81ED-4DB2-BD59-A6C34878D82A}">
                    <a16:rowId xmlns:a16="http://schemas.microsoft.com/office/drawing/2014/main" val="10000"/>
                  </a:ext>
                </a:extLst>
              </a:tr>
              <a:tr h="604075">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Up to £12,570</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£12,571 - £50,270</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£50,271 - £</a:t>
                      </a:r>
                      <a:r>
                        <a:rPr lang="en-GB" sz="1300" dirty="0">
                          <a:latin typeface="Source Code Pro"/>
                          <a:ea typeface="Source Code Pro"/>
                          <a:cs typeface="Source Code Pro"/>
                        </a:rPr>
                        <a:t>125,140</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above £</a:t>
                      </a:r>
                      <a:r>
                        <a:rPr lang="en-GB" sz="1300" dirty="0">
                          <a:latin typeface="Source Code Pro"/>
                          <a:ea typeface="Source Code Pro"/>
                          <a:cs typeface="Source Code Pro"/>
                        </a:rPr>
                        <a:t>125,140</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extLst>
                  <a:ext uri="{0D108BD9-81ED-4DB2-BD59-A6C34878D82A}">
                    <a16:rowId xmlns:a16="http://schemas.microsoft.com/office/drawing/2014/main" val="10001"/>
                  </a:ext>
                </a:extLst>
              </a:tr>
              <a:tr h="604075">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0%</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20%</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40%</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45%</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extLst>
                  <a:ext uri="{0D108BD9-81ED-4DB2-BD59-A6C34878D82A}">
                    <a16:rowId xmlns:a16="http://schemas.microsoft.com/office/drawing/2014/main" val="10002"/>
                  </a:ext>
                </a:extLst>
              </a:tr>
            </a:tbl>
          </a:graphicData>
        </a:graphic>
      </p:graphicFrame>
      <p:sp>
        <p:nvSpPr>
          <p:cNvPr id="83" name="Google Shape;83;p16"/>
          <p:cNvSpPr txBox="1">
            <a:spLocks noGrp="1"/>
          </p:cNvSpPr>
          <p:nvPr>
            <p:ph type="body" idx="1"/>
          </p:nvPr>
        </p:nvSpPr>
        <p:spPr>
          <a:xfrm>
            <a:off x="4572000" y="1468825"/>
            <a:ext cx="4260300" cy="1102800"/>
          </a:xfrm>
          <a:prstGeom prst="rect">
            <a:avLst/>
          </a:prstGeom>
        </p:spPr>
        <p:txBody>
          <a:bodyPr spcFirstLastPara="1" wrap="square" lIns="91425" tIns="91425" rIns="91425" bIns="91425" anchor="t" anchorCtr="0">
            <a:normAutofit/>
          </a:bodyPr>
          <a:lstStyle/>
          <a:p>
            <a:pPr marL="228600" lvl="0" indent="-228600" algn="l" rtl="0">
              <a:lnSpc>
                <a:spcPct val="150000"/>
              </a:lnSpc>
              <a:spcBef>
                <a:spcPts val="0"/>
              </a:spcBef>
              <a:spcAft>
                <a:spcPts val="0"/>
              </a:spcAft>
              <a:buNone/>
            </a:pPr>
            <a:r>
              <a:rPr lang="en-GB"/>
              <a:t>c) Dentist, £72,000</a:t>
            </a:r>
            <a:endParaRPr/>
          </a:p>
          <a:p>
            <a:pPr marL="228600" lvl="0" indent="-228600" algn="l" rtl="0">
              <a:lnSpc>
                <a:spcPct val="150000"/>
              </a:lnSpc>
              <a:spcBef>
                <a:spcPts val="0"/>
              </a:spcBef>
              <a:spcAft>
                <a:spcPts val="0"/>
              </a:spcAft>
              <a:buNone/>
            </a:pPr>
            <a:r>
              <a:rPr lang="en-GB"/>
              <a:t>d)	CEO, £200,000</a:t>
            </a:r>
            <a:endParaRPr/>
          </a:p>
        </p:txBody>
      </p:sp>
      <p:sp>
        <p:nvSpPr>
          <p:cNvPr id="84" name="Google Shape;84;p16"/>
          <p:cNvSpPr txBox="1">
            <a:spLocks noGrp="1"/>
          </p:cNvSpPr>
          <p:nvPr>
            <p:ph type="body" idx="1"/>
          </p:nvPr>
        </p:nvSpPr>
        <p:spPr>
          <a:xfrm>
            <a:off x="311700" y="1468825"/>
            <a:ext cx="4260300" cy="1102800"/>
          </a:xfrm>
          <a:prstGeom prst="rect">
            <a:avLst/>
          </a:prstGeom>
        </p:spPr>
        <p:txBody>
          <a:bodyPr spcFirstLastPara="1" wrap="square" lIns="91425" tIns="91425" rIns="91425" bIns="91425" anchor="t" anchorCtr="0">
            <a:normAutofit/>
          </a:bodyPr>
          <a:lstStyle/>
          <a:p>
            <a:pPr marL="228600" lvl="0" indent="-228600" algn="l" rtl="0">
              <a:lnSpc>
                <a:spcPct val="150000"/>
              </a:lnSpc>
              <a:spcBef>
                <a:spcPts val="0"/>
              </a:spcBef>
              <a:spcAft>
                <a:spcPts val="0"/>
              </a:spcAft>
              <a:buNone/>
            </a:pPr>
            <a:r>
              <a:rPr lang="en-GB"/>
              <a:t>a) Secretary, £22,000</a:t>
            </a:r>
            <a:endParaRPr/>
          </a:p>
          <a:p>
            <a:pPr marL="228600" lvl="0" indent="-228600" algn="l" rtl="0">
              <a:lnSpc>
                <a:spcPct val="150000"/>
              </a:lnSpc>
              <a:spcBef>
                <a:spcPts val="0"/>
              </a:spcBef>
              <a:spcAft>
                <a:spcPts val="0"/>
              </a:spcAft>
              <a:buNone/>
            </a:pPr>
            <a:r>
              <a:rPr lang="en-GB"/>
              <a:t>b) Engineer, £48,000</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7"/>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fontScale="90000"/>
          </a:bodyPr>
          <a:lstStyle/>
          <a:p>
            <a:r>
              <a:rPr lang="en-GB" dirty="0"/>
              <a:t>How much </a:t>
            </a:r>
            <a:r>
              <a:rPr lang="en-GB" b="1" dirty="0">
                <a:solidFill>
                  <a:srgbClr val="424242"/>
                </a:solidFill>
                <a:cs typeface="Segoe UI"/>
                <a:hlinkClick r:id="rId3"/>
              </a:rPr>
              <a:t>income tax</a:t>
            </a:r>
            <a:r>
              <a:rPr lang="en-GB" b="1" dirty="0"/>
              <a:t> </a:t>
            </a:r>
            <a:r>
              <a:rPr lang="en-GB" dirty="0"/>
              <a:t>would the people below pay, and how much money do they take home? </a:t>
            </a:r>
            <a:endParaRPr dirty="0">
              <a:solidFill>
                <a:srgbClr val="FF0000"/>
              </a:solidFill>
            </a:endParaRPr>
          </a:p>
        </p:txBody>
      </p:sp>
      <p:graphicFrame>
        <p:nvGraphicFramePr>
          <p:cNvPr id="90" name="Google Shape;90;p17"/>
          <p:cNvGraphicFramePr/>
          <p:nvPr>
            <p:extLst>
              <p:ext uri="{D42A27DB-BD31-4B8C-83A1-F6EECF244321}">
                <p14:modId xmlns:p14="http://schemas.microsoft.com/office/powerpoint/2010/main" val="2212592176"/>
              </p:ext>
            </p:extLst>
          </p:nvPr>
        </p:nvGraphicFramePr>
        <p:xfrm>
          <a:off x="311700" y="3182775"/>
          <a:ext cx="8520600" cy="1812225"/>
        </p:xfrm>
        <a:graphic>
          <a:graphicData uri="http://schemas.openxmlformats.org/drawingml/2006/table">
            <a:tbl>
              <a:tblPr>
                <a:noFill/>
                <a:tableStyleId>{0A17E273-7F43-4856-8562-209BED1E1693}</a:tableStyleId>
              </a:tblPr>
              <a:tblGrid>
                <a:gridCol w="2130150">
                  <a:extLst>
                    <a:ext uri="{9D8B030D-6E8A-4147-A177-3AD203B41FA5}">
                      <a16:colId xmlns:a16="http://schemas.microsoft.com/office/drawing/2014/main" val="20000"/>
                    </a:ext>
                  </a:extLst>
                </a:gridCol>
                <a:gridCol w="2130150">
                  <a:extLst>
                    <a:ext uri="{9D8B030D-6E8A-4147-A177-3AD203B41FA5}">
                      <a16:colId xmlns:a16="http://schemas.microsoft.com/office/drawing/2014/main" val="20001"/>
                    </a:ext>
                  </a:extLst>
                </a:gridCol>
                <a:gridCol w="2130150">
                  <a:extLst>
                    <a:ext uri="{9D8B030D-6E8A-4147-A177-3AD203B41FA5}">
                      <a16:colId xmlns:a16="http://schemas.microsoft.com/office/drawing/2014/main" val="20002"/>
                    </a:ext>
                  </a:extLst>
                </a:gridCol>
                <a:gridCol w="2130150">
                  <a:extLst>
                    <a:ext uri="{9D8B030D-6E8A-4147-A177-3AD203B41FA5}">
                      <a16:colId xmlns:a16="http://schemas.microsoft.com/office/drawing/2014/main" val="20003"/>
                    </a:ext>
                  </a:extLst>
                </a:gridCol>
              </a:tblGrid>
              <a:tr h="604075">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Personal Allowance</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Basic Rate</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Higher Rate</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Additional Rate</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extLst>
                  <a:ext uri="{0D108BD9-81ED-4DB2-BD59-A6C34878D82A}">
                    <a16:rowId xmlns:a16="http://schemas.microsoft.com/office/drawing/2014/main" val="10000"/>
                  </a:ext>
                </a:extLst>
              </a:tr>
              <a:tr h="604075">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Up to £12,570</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£12,571 - £50,270</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£50,271 - £</a:t>
                      </a:r>
                      <a:r>
                        <a:rPr lang="en-GB" sz="1300" dirty="0">
                          <a:latin typeface="Source Code Pro"/>
                          <a:ea typeface="Source Code Pro"/>
                          <a:cs typeface="Source Code Pro"/>
                        </a:rPr>
                        <a:t>125,140</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above £</a:t>
                      </a:r>
                      <a:r>
                        <a:rPr lang="en-GB" sz="1300" dirty="0">
                          <a:latin typeface="Source Code Pro"/>
                          <a:ea typeface="Source Code Pro"/>
                          <a:cs typeface="Source Code Pro"/>
                        </a:rPr>
                        <a:t>1</a:t>
                      </a:r>
                      <a:r>
                        <a:rPr lang="en-GB" sz="1300" b="0" i="0" u="none" strike="noStrike" noProof="0" dirty="0">
                          <a:solidFill>
                            <a:srgbClr val="000000"/>
                          </a:solidFill>
                        </a:rPr>
                        <a:t>25,14</a:t>
                      </a:r>
                      <a:r>
                        <a:rPr lang="en-GB" sz="1300" dirty="0">
                          <a:latin typeface="Source Code Pro"/>
                          <a:ea typeface="Source Code Pro"/>
                          <a:cs typeface="Source Code Pro"/>
                        </a:rPr>
                        <a:t>0</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extLst>
                  <a:ext uri="{0D108BD9-81ED-4DB2-BD59-A6C34878D82A}">
                    <a16:rowId xmlns:a16="http://schemas.microsoft.com/office/drawing/2014/main" val="10001"/>
                  </a:ext>
                </a:extLst>
              </a:tr>
              <a:tr h="604075">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0%</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20%</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40%</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45%</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extLst>
                  <a:ext uri="{0D108BD9-81ED-4DB2-BD59-A6C34878D82A}">
                    <a16:rowId xmlns:a16="http://schemas.microsoft.com/office/drawing/2014/main" val="10002"/>
                  </a:ext>
                </a:extLst>
              </a:tr>
            </a:tbl>
          </a:graphicData>
        </a:graphic>
      </p:graphicFrame>
      <p:sp>
        <p:nvSpPr>
          <p:cNvPr id="91" name="Google Shape;91;p17"/>
          <p:cNvSpPr txBox="1">
            <a:spLocks noGrp="1"/>
          </p:cNvSpPr>
          <p:nvPr>
            <p:ph type="body" idx="1"/>
          </p:nvPr>
        </p:nvSpPr>
        <p:spPr>
          <a:xfrm>
            <a:off x="4572000" y="1468825"/>
            <a:ext cx="4260300" cy="1102800"/>
          </a:xfrm>
          <a:prstGeom prst="rect">
            <a:avLst/>
          </a:prstGeom>
        </p:spPr>
        <p:txBody>
          <a:bodyPr spcFirstLastPara="1" wrap="square" lIns="91425" tIns="91425" rIns="91425" bIns="91425" anchor="t" anchorCtr="0">
            <a:normAutofit/>
          </a:bodyPr>
          <a:lstStyle/>
          <a:p>
            <a:pPr marL="228600" lvl="0" indent="-228600" algn="l" rtl="0">
              <a:lnSpc>
                <a:spcPct val="150000"/>
              </a:lnSpc>
              <a:spcBef>
                <a:spcPts val="0"/>
              </a:spcBef>
              <a:spcAft>
                <a:spcPts val="0"/>
              </a:spcAft>
              <a:buNone/>
            </a:pPr>
            <a:r>
              <a:rPr lang="en-GB"/>
              <a:t>c) Dentist, £72,000</a:t>
            </a:r>
            <a:endParaRPr/>
          </a:p>
          <a:p>
            <a:pPr marL="228600" lvl="0" indent="-228600" algn="l" rtl="0">
              <a:lnSpc>
                <a:spcPct val="150000"/>
              </a:lnSpc>
              <a:spcBef>
                <a:spcPts val="0"/>
              </a:spcBef>
              <a:spcAft>
                <a:spcPts val="0"/>
              </a:spcAft>
              <a:buNone/>
            </a:pPr>
            <a:r>
              <a:rPr lang="en-GB"/>
              <a:t>d)	CEO, £200,000</a:t>
            </a:r>
            <a:endParaRPr/>
          </a:p>
        </p:txBody>
      </p:sp>
      <p:sp>
        <p:nvSpPr>
          <p:cNvPr id="92" name="Google Shape;92;p17"/>
          <p:cNvSpPr txBox="1">
            <a:spLocks noGrp="1"/>
          </p:cNvSpPr>
          <p:nvPr>
            <p:ph type="body" idx="1"/>
          </p:nvPr>
        </p:nvSpPr>
        <p:spPr>
          <a:xfrm>
            <a:off x="311700" y="1468825"/>
            <a:ext cx="4260300" cy="1102800"/>
          </a:xfrm>
          <a:prstGeom prst="rect">
            <a:avLst/>
          </a:prstGeom>
        </p:spPr>
        <p:txBody>
          <a:bodyPr spcFirstLastPara="1" wrap="square" lIns="91425" tIns="91425" rIns="91425" bIns="91425" anchor="t" anchorCtr="0">
            <a:normAutofit/>
          </a:bodyPr>
          <a:lstStyle/>
          <a:p>
            <a:pPr marL="228600" lvl="0" indent="-228600" algn="l" rtl="0">
              <a:lnSpc>
                <a:spcPct val="150000"/>
              </a:lnSpc>
              <a:spcBef>
                <a:spcPts val="0"/>
              </a:spcBef>
              <a:spcAft>
                <a:spcPts val="0"/>
              </a:spcAft>
              <a:buNone/>
            </a:pPr>
            <a:r>
              <a:rPr lang="en-GB"/>
              <a:t>a) Secretary, £22,000</a:t>
            </a:r>
            <a:endParaRPr/>
          </a:p>
          <a:p>
            <a:pPr marL="228600" lvl="0" indent="-228600" algn="l" rtl="0">
              <a:lnSpc>
                <a:spcPct val="150000"/>
              </a:lnSpc>
              <a:spcBef>
                <a:spcPts val="0"/>
              </a:spcBef>
              <a:spcAft>
                <a:spcPts val="0"/>
              </a:spcAft>
              <a:buNone/>
            </a:pPr>
            <a:r>
              <a:rPr lang="en-GB"/>
              <a:t>b) Engineer, £48,000</a:t>
            </a:r>
            <a:endParaRPr/>
          </a:p>
        </p:txBody>
      </p:sp>
      <p:sp>
        <p:nvSpPr>
          <p:cNvPr id="93" name="Google Shape;93;p17"/>
          <p:cNvSpPr txBox="1"/>
          <p:nvPr/>
        </p:nvSpPr>
        <p:spPr>
          <a:xfrm>
            <a:off x="1671638" y="1217825"/>
            <a:ext cx="3099262" cy="615523"/>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dirty="0">
                <a:solidFill>
                  <a:srgbClr val="FF0000"/>
                </a:solidFill>
                <a:latin typeface="Source Code Pro"/>
                <a:ea typeface="Source Code Pro"/>
                <a:cs typeface="Source Code Pro"/>
                <a:sym typeface="Source Code Pro"/>
              </a:rPr>
              <a:t>Jan 23 = £1,886 / £20,114</a:t>
            </a:r>
          </a:p>
          <a:p>
            <a:pPr marL="0" lvl="0" indent="0" algn="l" rtl="0">
              <a:spcBef>
                <a:spcPts val="0"/>
              </a:spcBef>
              <a:spcAft>
                <a:spcPts val="0"/>
              </a:spcAft>
              <a:buNone/>
            </a:pPr>
            <a:r>
              <a:rPr lang="en-GB" dirty="0">
                <a:solidFill>
                  <a:srgbClr val="FF0000"/>
                </a:solidFill>
                <a:latin typeface="Source Code Pro"/>
                <a:ea typeface="Source Code Pro"/>
                <a:cs typeface="Source Code Pro"/>
                <a:sym typeface="Source Code Pro"/>
              </a:rPr>
              <a:t>Jan 24 = £1,886 / £20,114</a:t>
            </a:r>
            <a:endParaRPr dirty="0">
              <a:solidFill>
                <a:srgbClr val="FF0000"/>
              </a:solidFill>
              <a:latin typeface="Source Code Pro"/>
              <a:ea typeface="Source Code Pro"/>
              <a:cs typeface="Source Code Pro"/>
              <a:sym typeface="Source Code Pro"/>
            </a:endParaRPr>
          </a:p>
        </p:txBody>
      </p:sp>
      <p:sp>
        <p:nvSpPr>
          <p:cNvPr id="94" name="Google Shape;94;p17"/>
          <p:cNvSpPr txBox="1"/>
          <p:nvPr/>
        </p:nvSpPr>
        <p:spPr>
          <a:xfrm>
            <a:off x="1618424" y="2297100"/>
            <a:ext cx="3239325" cy="615523"/>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dirty="0">
                <a:solidFill>
                  <a:srgbClr val="FF0000"/>
                </a:solidFill>
                <a:latin typeface="Source Code Pro"/>
                <a:ea typeface="Source Code Pro"/>
                <a:cs typeface="Source Code Pro"/>
                <a:sym typeface="Source Code Pro"/>
              </a:rPr>
              <a:t>Jan 23 = £7,086 / £40,914</a:t>
            </a:r>
          </a:p>
          <a:p>
            <a:pPr marL="0" lvl="0" indent="0" algn="l" rtl="0">
              <a:spcBef>
                <a:spcPts val="0"/>
              </a:spcBef>
              <a:spcAft>
                <a:spcPts val="0"/>
              </a:spcAft>
              <a:buNone/>
            </a:pPr>
            <a:r>
              <a:rPr lang="en-GB" dirty="0">
                <a:solidFill>
                  <a:srgbClr val="FF0000"/>
                </a:solidFill>
                <a:latin typeface="Source Code Pro"/>
                <a:ea typeface="Source Code Pro"/>
                <a:cs typeface="Source Code Pro"/>
                <a:sym typeface="Source Code Pro"/>
              </a:rPr>
              <a:t>Jan 24 = £7,096 / £40,904</a:t>
            </a:r>
            <a:endParaRPr dirty="0">
              <a:solidFill>
                <a:srgbClr val="FF0000"/>
              </a:solidFill>
              <a:latin typeface="Source Code Pro"/>
              <a:ea typeface="Source Code Pro"/>
              <a:cs typeface="Source Code Pro"/>
              <a:sym typeface="Source Code Pro"/>
            </a:endParaRPr>
          </a:p>
        </p:txBody>
      </p:sp>
      <p:sp>
        <p:nvSpPr>
          <p:cNvPr id="95" name="Google Shape;95;p17"/>
          <p:cNvSpPr txBox="1"/>
          <p:nvPr/>
        </p:nvSpPr>
        <p:spPr>
          <a:xfrm>
            <a:off x="5883149" y="943708"/>
            <a:ext cx="3017963" cy="615523"/>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dirty="0">
                <a:solidFill>
                  <a:srgbClr val="FF0000"/>
                </a:solidFill>
                <a:latin typeface="Source Code Pro"/>
                <a:ea typeface="Source Code Pro"/>
                <a:cs typeface="Source Code Pro"/>
                <a:sym typeface="Source Code Pro"/>
              </a:rPr>
              <a:t>Jan 23 = £16,232 / £55,768</a:t>
            </a:r>
          </a:p>
          <a:p>
            <a:pPr marL="0" lvl="0" indent="0" algn="l" rtl="0">
              <a:spcBef>
                <a:spcPts val="0"/>
              </a:spcBef>
              <a:spcAft>
                <a:spcPts val="0"/>
              </a:spcAft>
              <a:buNone/>
            </a:pPr>
            <a:r>
              <a:rPr lang="en-GB" dirty="0">
                <a:solidFill>
                  <a:srgbClr val="FF0000"/>
                </a:solidFill>
                <a:latin typeface="Source Code Pro"/>
                <a:ea typeface="Source Code Pro"/>
                <a:cs typeface="Source Code Pro"/>
                <a:sym typeface="Source Code Pro"/>
              </a:rPr>
              <a:t>Jan 24 = £16,292 / £55,708</a:t>
            </a:r>
            <a:endParaRPr dirty="0">
              <a:solidFill>
                <a:srgbClr val="FF0000"/>
              </a:solidFill>
              <a:latin typeface="Source Code Pro"/>
              <a:ea typeface="Source Code Pro"/>
              <a:cs typeface="Source Code Pro"/>
              <a:sym typeface="Source Code Pro"/>
            </a:endParaRPr>
          </a:p>
        </p:txBody>
      </p:sp>
      <p:sp>
        <p:nvSpPr>
          <p:cNvPr id="96" name="Google Shape;96;p17"/>
          <p:cNvSpPr txBox="1"/>
          <p:nvPr/>
        </p:nvSpPr>
        <p:spPr>
          <a:xfrm>
            <a:off x="5749775" y="2200300"/>
            <a:ext cx="3239324" cy="615523"/>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dirty="0">
                <a:solidFill>
                  <a:srgbClr val="FF0000"/>
                </a:solidFill>
                <a:latin typeface="Source Code Pro"/>
                <a:ea typeface="Source Code Pro"/>
                <a:cs typeface="Source Code Pro"/>
                <a:sym typeface="Source Code Pro"/>
              </a:rPr>
              <a:t>Jan 23 = £69,932 / £130,068</a:t>
            </a:r>
          </a:p>
          <a:p>
            <a:pPr marL="0" lvl="0" indent="0" algn="l" rtl="0">
              <a:spcBef>
                <a:spcPts val="0"/>
              </a:spcBef>
              <a:spcAft>
                <a:spcPts val="0"/>
              </a:spcAft>
              <a:buNone/>
            </a:pPr>
            <a:r>
              <a:rPr lang="en-GB" dirty="0">
                <a:solidFill>
                  <a:srgbClr val="FF0000"/>
                </a:solidFill>
                <a:latin typeface="Source Code Pro"/>
                <a:ea typeface="Source Code Pro"/>
                <a:cs typeface="Source Code Pro"/>
                <a:sym typeface="Source Code Pro"/>
              </a:rPr>
              <a:t>Jan 24 = £71,175 / £128,825</a:t>
            </a:r>
            <a:endParaRPr dirty="0">
              <a:solidFill>
                <a:srgbClr val="FF0000"/>
              </a:solidFill>
              <a:latin typeface="Source Code Pro"/>
              <a:ea typeface="Source Code Pro"/>
              <a:cs typeface="Source Code Pro"/>
              <a:sym typeface="Source Code Pr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8"/>
          <p:cNvSpPr txBox="1">
            <a:spLocks noGrp="1"/>
          </p:cNvSpPr>
          <p:nvPr>
            <p:ph type="title"/>
          </p:nvPr>
        </p:nvSpPr>
        <p:spPr>
          <a:xfrm>
            <a:off x="311700" y="0"/>
            <a:ext cx="8520600" cy="1363200"/>
          </a:xfrm>
          <a:prstGeom prst="rect">
            <a:avLst/>
          </a:prstGeom>
        </p:spPr>
        <p:txBody>
          <a:bodyPr spcFirstLastPara="1" wrap="square" lIns="91425" tIns="91425" rIns="91425" bIns="91425" anchor="b" anchorCtr="0">
            <a:normAutofit fontScale="90000"/>
          </a:bodyPr>
          <a:lstStyle/>
          <a:p>
            <a:r>
              <a:rPr lang="en-GB" dirty="0"/>
              <a:t>How much </a:t>
            </a:r>
            <a:r>
              <a:rPr lang="en-GB" b="1" dirty="0">
                <a:hlinkClick r:id="rId3"/>
              </a:rPr>
              <a:t>national insurance</a:t>
            </a:r>
            <a:r>
              <a:rPr lang="en-GB" b="1" dirty="0"/>
              <a:t> </a:t>
            </a:r>
            <a:r>
              <a:rPr lang="en-GB" dirty="0"/>
              <a:t>would the people below pay, and considering this alongside income tax, how much money do they take home? </a:t>
            </a:r>
            <a:endParaRPr dirty="0"/>
          </a:p>
        </p:txBody>
      </p:sp>
      <p:graphicFrame>
        <p:nvGraphicFramePr>
          <p:cNvPr id="102" name="Google Shape;102;p18"/>
          <p:cNvGraphicFramePr/>
          <p:nvPr>
            <p:extLst>
              <p:ext uri="{D42A27DB-BD31-4B8C-83A1-F6EECF244321}">
                <p14:modId xmlns:p14="http://schemas.microsoft.com/office/powerpoint/2010/main" val="3747313464"/>
              </p:ext>
            </p:extLst>
          </p:nvPr>
        </p:nvGraphicFramePr>
        <p:xfrm>
          <a:off x="311700" y="3182775"/>
          <a:ext cx="8520600" cy="1812225"/>
        </p:xfrm>
        <a:graphic>
          <a:graphicData uri="http://schemas.openxmlformats.org/drawingml/2006/table">
            <a:tbl>
              <a:tblPr>
                <a:noFill/>
                <a:tableStyleId>{0A17E273-7F43-4856-8562-209BED1E1693}</a:tableStyleId>
              </a:tblPr>
              <a:tblGrid>
                <a:gridCol w="2840200">
                  <a:extLst>
                    <a:ext uri="{9D8B030D-6E8A-4147-A177-3AD203B41FA5}">
                      <a16:colId xmlns:a16="http://schemas.microsoft.com/office/drawing/2014/main" val="20000"/>
                    </a:ext>
                  </a:extLst>
                </a:gridCol>
                <a:gridCol w="2840200">
                  <a:extLst>
                    <a:ext uri="{9D8B030D-6E8A-4147-A177-3AD203B41FA5}">
                      <a16:colId xmlns:a16="http://schemas.microsoft.com/office/drawing/2014/main" val="20001"/>
                    </a:ext>
                  </a:extLst>
                </a:gridCol>
                <a:gridCol w="2840200">
                  <a:extLst>
                    <a:ext uri="{9D8B030D-6E8A-4147-A177-3AD203B41FA5}">
                      <a16:colId xmlns:a16="http://schemas.microsoft.com/office/drawing/2014/main" val="20002"/>
                    </a:ext>
                  </a:extLst>
                </a:gridCol>
              </a:tblGrid>
              <a:tr h="604075">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Lower Earnings Limit</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Upper Earnings Limit</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Higher Rate</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9EAD3"/>
                    </a:solidFill>
                  </a:tcPr>
                </a:tc>
                <a:extLst>
                  <a:ext uri="{0D108BD9-81ED-4DB2-BD59-A6C34878D82A}">
                    <a16:rowId xmlns:a16="http://schemas.microsoft.com/office/drawing/2014/main" val="10000"/>
                  </a:ext>
                </a:extLst>
              </a:tr>
              <a:tr h="604075">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Up to £</a:t>
                      </a:r>
                      <a:r>
                        <a:rPr lang="en-GB" sz="1300" dirty="0">
                          <a:latin typeface="Source Code Pro"/>
                          <a:ea typeface="Source Code Pro"/>
                          <a:cs typeface="Source Code Pro"/>
                        </a:rPr>
                        <a:t>12,576</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a:t>
                      </a:r>
                      <a:r>
                        <a:rPr lang="en-GB" sz="1300" dirty="0">
                          <a:latin typeface="Source Code Pro"/>
                          <a:ea typeface="Source Code Pro"/>
                          <a:cs typeface="Source Code Pro"/>
                        </a:rPr>
                        <a:t>12,576.01</a:t>
                      </a:r>
                      <a:r>
                        <a:rPr lang="en-GB" sz="1300" dirty="0">
                          <a:latin typeface="Source Code Pro"/>
                          <a:ea typeface="Source Code Pro"/>
                          <a:cs typeface="Source Code Pro"/>
                          <a:sym typeface="Source Code Pro"/>
                        </a:rPr>
                        <a:t> - £</a:t>
                      </a:r>
                      <a:r>
                        <a:rPr lang="en-GB" sz="1300" dirty="0">
                          <a:latin typeface="Source Code Pro"/>
                          <a:ea typeface="Source Code Pro"/>
                          <a:cs typeface="Source Code Pro"/>
                        </a:rPr>
                        <a:t>50,268</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Above £</a:t>
                      </a:r>
                      <a:r>
                        <a:rPr lang="en-GB" sz="1300" dirty="0">
                          <a:latin typeface="Source Code Pro"/>
                          <a:ea typeface="Source Code Pro"/>
                          <a:cs typeface="Source Code Pro"/>
                        </a:rPr>
                        <a:t>50,268</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9EAD3"/>
                    </a:solidFill>
                  </a:tcPr>
                </a:tc>
                <a:extLst>
                  <a:ext uri="{0D108BD9-81ED-4DB2-BD59-A6C34878D82A}">
                    <a16:rowId xmlns:a16="http://schemas.microsoft.com/office/drawing/2014/main" val="10001"/>
                  </a:ext>
                </a:extLst>
              </a:tr>
              <a:tr h="604075">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0%</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12%</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2%</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9EAD3"/>
                    </a:solidFill>
                  </a:tcPr>
                </a:tc>
                <a:extLst>
                  <a:ext uri="{0D108BD9-81ED-4DB2-BD59-A6C34878D82A}">
                    <a16:rowId xmlns:a16="http://schemas.microsoft.com/office/drawing/2014/main" val="10002"/>
                  </a:ext>
                </a:extLst>
              </a:tr>
            </a:tbl>
          </a:graphicData>
        </a:graphic>
      </p:graphicFrame>
      <p:sp>
        <p:nvSpPr>
          <p:cNvPr id="103" name="Google Shape;103;p18"/>
          <p:cNvSpPr txBox="1">
            <a:spLocks noGrp="1"/>
          </p:cNvSpPr>
          <p:nvPr>
            <p:ph type="body" idx="1"/>
          </p:nvPr>
        </p:nvSpPr>
        <p:spPr>
          <a:xfrm>
            <a:off x="4572000" y="1468825"/>
            <a:ext cx="4260300" cy="1102800"/>
          </a:xfrm>
          <a:prstGeom prst="rect">
            <a:avLst/>
          </a:prstGeom>
        </p:spPr>
        <p:txBody>
          <a:bodyPr spcFirstLastPara="1" wrap="square" lIns="91425" tIns="91425" rIns="91425" bIns="91425" anchor="t" anchorCtr="0">
            <a:normAutofit/>
          </a:bodyPr>
          <a:lstStyle/>
          <a:p>
            <a:pPr marL="228600" lvl="0" indent="-228600" algn="l" rtl="0">
              <a:lnSpc>
                <a:spcPct val="150000"/>
              </a:lnSpc>
              <a:spcBef>
                <a:spcPts val="0"/>
              </a:spcBef>
              <a:spcAft>
                <a:spcPts val="0"/>
              </a:spcAft>
              <a:buNone/>
            </a:pPr>
            <a:r>
              <a:rPr lang="en-GB"/>
              <a:t>c) Dentist, £72,000</a:t>
            </a:r>
            <a:endParaRPr/>
          </a:p>
          <a:p>
            <a:pPr marL="228600" lvl="0" indent="-228600" algn="l" rtl="0">
              <a:lnSpc>
                <a:spcPct val="150000"/>
              </a:lnSpc>
              <a:spcBef>
                <a:spcPts val="0"/>
              </a:spcBef>
              <a:spcAft>
                <a:spcPts val="0"/>
              </a:spcAft>
              <a:buNone/>
            </a:pPr>
            <a:r>
              <a:rPr lang="en-GB"/>
              <a:t>d)	CEO, £200,000</a:t>
            </a:r>
            <a:endParaRPr/>
          </a:p>
        </p:txBody>
      </p:sp>
      <p:sp>
        <p:nvSpPr>
          <p:cNvPr id="104" name="Google Shape;104;p18"/>
          <p:cNvSpPr txBox="1">
            <a:spLocks noGrp="1"/>
          </p:cNvSpPr>
          <p:nvPr>
            <p:ph type="body" idx="1"/>
          </p:nvPr>
        </p:nvSpPr>
        <p:spPr>
          <a:xfrm>
            <a:off x="311700" y="1468825"/>
            <a:ext cx="4260300" cy="1102800"/>
          </a:xfrm>
          <a:prstGeom prst="rect">
            <a:avLst/>
          </a:prstGeom>
        </p:spPr>
        <p:txBody>
          <a:bodyPr spcFirstLastPara="1" wrap="square" lIns="91425" tIns="91425" rIns="91425" bIns="91425" anchor="t" anchorCtr="0">
            <a:normAutofit/>
          </a:bodyPr>
          <a:lstStyle/>
          <a:p>
            <a:pPr marL="228600" lvl="0" indent="-228600" algn="l" rtl="0">
              <a:lnSpc>
                <a:spcPct val="150000"/>
              </a:lnSpc>
              <a:spcBef>
                <a:spcPts val="0"/>
              </a:spcBef>
              <a:spcAft>
                <a:spcPts val="0"/>
              </a:spcAft>
              <a:buNone/>
            </a:pPr>
            <a:r>
              <a:rPr lang="en-GB"/>
              <a:t>a) Secretary, £22,000</a:t>
            </a:r>
            <a:endParaRPr/>
          </a:p>
          <a:p>
            <a:pPr marL="228600" lvl="0" indent="-228600" algn="l" rtl="0">
              <a:lnSpc>
                <a:spcPct val="150000"/>
              </a:lnSpc>
              <a:spcBef>
                <a:spcPts val="0"/>
              </a:spcBef>
              <a:spcAft>
                <a:spcPts val="0"/>
              </a:spcAft>
              <a:buNone/>
            </a:pPr>
            <a:r>
              <a:rPr lang="en-GB"/>
              <a:t>b) Engineer, £48,000</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9"/>
          <p:cNvSpPr txBox="1">
            <a:spLocks noGrp="1"/>
          </p:cNvSpPr>
          <p:nvPr>
            <p:ph type="title"/>
          </p:nvPr>
        </p:nvSpPr>
        <p:spPr>
          <a:xfrm>
            <a:off x="311700" y="0"/>
            <a:ext cx="8520600" cy="1363200"/>
          </a:xfrm>
          <a:prstGeom prst="rect">
            <a:avLst/>
          </a:prstGeom>
        </p:spPr>
        <p:txBody>
          <a:bodyPr spcFirstLastPara="1" wrap="square" lIns="91425" tIns="91425" rIns="91425" bIns="91425" anchor="b" anchorCtr="0">
            <a:normAutofit fontScale="90000"/>
          </a:bodyPr>
          <a:lstStyle/>
          <a:p>
            <a:r>
              <a:rPr lang="en-GB" dirty="0"/>
              <a:t>How much </a:t>
            </a:r>
            <a:r>
              <a:rPr lang="en-GB" b="1" dirty="0">
                <a:hlinkClick r:id="rId3"/>
              </a:rPr>
              <a:t>national insurance</a:t>
            </a:r>
            <a:r>
              <a:rPr lang="en-GB" b="1" dirty="0"/>
              <a:t> </a:t>
            </a:r>
            <a:r>
              <a:rPr lang="en-GB" dirty="0"/>
              <a:t>would the people below pay, and considering this alongside income tax, how much money do they take home? </a:t>
            </a:r>
            <a:r>
              <a:rPr lang="en-GB" dirty="0">
                <a:solidFill>
                  <a:srgbClr val="FF0000"/>
                </a:solidFill>
              </a:rPr>
              <a:t>ANSWERS</a:t>
            </a:r>
            <a:r>
              <a:rPr lang="en-GB" dirty="0"/>
              <a:t> </a:t>
            </a:r>
            <a:endParaRPr dirty="0"/>
          </a:p>
        </p:txBody>
      </p:sp>
      <p:graphicFrame>
        <p:nvGraphicFramePr>
          <p:cNvPr id="110" name="Google Shape;110;p19"/>
          <p:cNvGraphicFramePr/>
          <p:nvPr>
            <p:extLst>
              <p:ext uri="{D42A27DB-BD31-4B8C-83A1-F6EECF244321}">
                <p14:modId xmlns:p14="http://schemas.microsoft.com/office/powerpoint/2010/main" val="2444175765"/>
              </p:ext>
            </p:extLst>
          </p:nvPr>
        </p:nvGraphicFramePr>
        <p:xfrm>
          <a:off x="311700" y="3182775"/>
          <a:ext cx="8520600" cy="1812225"/>
        </p:xfrm>
        <a:graphic>
          <a:graphicData uri="http://schemas.openxmlformats.org/drawingml/2006/table">
            <a:tbl>
              <a:tblPr>
                <a:noFill/>
                <a:tableStyleId>{0A17E273-7F43-4856-8562-209BED1E1693}</a:tableStyleId>
              </a:tblPr>
              <a:tblGrid>
                <a:gridCol w="2840200">
                  <a:extLst>
                    <a:ext uri="{9D8B030D-6E8A-4147-A177-3AD203B41FA5}">
                      <a16:colId xmlns:a16="http://schemas.microsoft.com/office/drawing/2014/main" val="20000"/>
                    </a:ext>
                  </a:extLst>
                </a:gridCol>
                <a:gridCol w="2840200">
                  <a:extLst>
                    <a:ext uri="{9D8B030D-6E8A-4147-A177-3AD203B41FA5}">
                      <a16:colId xmlns:a16="http://schemas.microsoft.com/office/drawing/2014/main" val="20001"/>
                    </a:ext>
                  </a:extLst>
                </a:gridCol>
                <a:gridCol w="2840200">
                  <a:extLst>
                    <a:ext uri="{9D8B030D-6E8A-4147-A177-3AD203B41FA5}">
                      <a16:colId xmlns:a16="http://schemas.microsoft.com/office/drawing/2014/main" val="20002"/>
                    </a:ext>
                  </a:extLst>
                </a:gridCol>
              </a:tblGrid>
              <a:tr h="604075">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Lower Earnings Limit</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Upper Earnings Limit</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Higher Rate</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9EAD3"/>
                    </a:solidFill>
                  </a:tcPr>
                </a:tc>
                <a:extLst>
                  <a:ext uri="{0D108BD9-81ED-4DB2-BD59-A6C34878D82A}">
                    <a16:rowId xmlns:a16="http://schemas.microsoft.com/office/drawing/2014/main" val="10000"/>
                  </a:ext>
                </a:extLst>
              </a:tr>
              <a:tr h="604075">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Up to £</a:t>
                      </a:r>
                      <a:r>
                        <a:rPr lang="en-GB" sz="1300" dirty="0">
                          <a:latin typeface="Source Code Pro"/>
                          <a:ea typeface="Source Code Pro"/>
                          <a:cs typeface="Source Code Pro"/>
                        </a:rPr>
                        <a:t>12,576</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a:t>
                      </a:r>
                      <a:r>
                        <a:rPr lang="en-GB" sz="1300" dirty="0">
                          <a:latin typeface="Source Code Pro"/>
                          <a:ea typeface="Source Code Pro"/>
                          <a:cs typeface="Source Code Pro"/>
                        </a:rPr>
                        <a:t>12,576.01</a:t>
                      </a:r>
                      <a:r>
                        <a:rPr lang="en-GB" sz="1300" dirty="0">
                          <a:latin typeface="Source Code Pro"/>
                          <a:ea typeface="Source Code Pro"/>
                          <a:cs typeface="Source Code Pro"/>
                          <a:sym typeface="Source Code Pro"/>
                        </a:rPr>
                        <a:t> - £</a:t>
                      </a:r>
                      <a:r>
                        <a:rPr lang="en-GB" sz="1300" dirty="0">
                          <a:latin typeface="Source Code Pro"/>
                          <a:ea typeface="Source Code Pro"/>
                          <a:cs typeface="Source Code Pro"/>
                        </a:rPr>
                        <a:t>50,268</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Above £</a:t>
                      </a:r>
                      <a:r>
                        <a:rPr lang="en-GB" sz="1300" dirty="0">
                          <a:latin typeface="Source Code Pro"/>
                          <a:ea typeface="Source Code Pro"/>
                          <a:cs typeface="Source Code Pro"/>
                        </a:rPr>
                        <a:t>50,268</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9EAD3"/>
                    </a:solidFill>
                  </a:tcPr>
                </a:tc>
                <a:extLst>
                  <a:ext uri="{0D108BD9-81ED-4DB2-BD59-A6C34878D82A}">
                    <a16:rowId xmlns:a16="http://schemas.microsoft.com/office/drawing/2014/main" val="10001"/>
                  </a:ext>
                </a:extLst>
              </a:tr>
              <a:tr h="604075">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0%</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12%</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1200"/>
                        </a:spcBef>
                        <a:spcAft>
                          <a:spcPts val="0"/>
                        </a:spcAft>
                        <a:buNone/>
                      </a:pPr>
                      <a:r>
                        <a:rPr lang="en-GB" sz="1300" dirty="0">
                          <a:latin typeface="Source Code Pro"/>
                          <a:ea typeface="Source Code Pro"/>
                          <a:cs typeface="Source Code Pro"/>
                          <a:sym typeface="Source Code Pro"/>
                        </a:rPr>
                        <a:t>2%</a:t>
                      </a:r>
                      <a:endParaRPr sz="1300" dirty="0">
                        <a:latin typeface="Source Code Pro"/>
                        <a:ea typeface="Source Code Pro"/>
                        <a:cs typeface="Source Code Pro"/>
                        <a:sym typeface="Source Code Pro"/>
                      </a:endParaRPr>
                    </a:p>
                  </a:txBody>
                  <a:tcPr marL="68575" marR="68575" marT="91425" marB="914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9EAD3"/>
                    </a:solidFill>
                  </a:tcPr>
                </a:tc>
                <a:extLst>
                  <a:ext uri="{0D108BD9-81ED-4DB2-BD59-A6C34878D82A}">
                    <a16:rowId xmlns:a16="http://schemas.microsoft.com/office/drawing/2014/main" val="10002"/>
                  </a:ext>
                </a:extLst>
              </a:tr>
            </a:tbl>
          </a:graphicData>
        </a:graphic>
      </p:graphicFrame>
      <p:sp>
        <p:nvSpPr>
          <p:cNvPr id="111" name="Google Shape;111;p19"/>
          <p:cNvSpPr txBox="1">
            <a:spLocks noGrp="1"/>
          </p:cNvSpPr>
          <p:nvPr>
            <p:ph type="body" idx="1"/>
          </p:nvPr>
        </p:nvSpPr>
        <p:spPr>
          <a:xfrm>
            <a:off x="4572000" y="1468825"/>
            <a:ext cx="4260300" cy="1102800"/>
          </a:xfrm>
          <a:prstGeom prst="rect">
            <a:avLst/>
          </a:prstGeom>
        </p:spPr>
        <p:txBody>
          <a:bodyPr spcFirstLastPara="1" wrap="square" lIns="91425" tIns="91425" rIns="91425" bIns="91425" anchor="t" anchorCtr="0">
            <a:normAutofit/>
          </a:bodyPr>
          <a:lstStyle/>
          <a:p>
            <a:pPr marL="228600" lvl="0" indent="-228600" algn="l" rtl="0">
              <a:lnSpc>
                <a:spcPct val="150000"/>
              </a:lnSpc>
              <a:spcBef>
                <a:spcPts val="0"/>
              </a:spcBef>
              <a:spcAft>
                <a:spcPts val="0"/>
              </a:spcAft>
              <a:buNone/>
            </a:pPr>
            <a:r>
              <a:rPr lang="en-GB"/>
              <a:t>c) Dentist, £72,000</a:t>
            </a:r>
            <a:endParaRPr/>
          </a:p>
          <a:p>
            <a:pPr marL="228600" lvl="0" indent="-228600" algn="l" rtl="0">
              <a:lnSpc>
                <a:spcPct val="150000"/>
              </a:lnSpc>
              <a:spcBef>
                <a:spcPts val="0"/>
              </a:spcBef>
              <a:spcAft>
                <a:spcPts val="0"/>
              </a:spcAft>
              <a:buNone/>
            </a:pPr>
            <a:r>
              <a:rPr lang="en-GB"/>
              <a:t>d)	CEO, £200,000</a:t>
            </a:r>
            <a:endParaRPr/>
          </a:p>
        </p:txBody>
      </p:sp>
      <p:sp>
        <p:nvSpPr>
          <p:cNvPr id="112" name="Google Shape;112;p19"/>
          <p:cNvSpPr txBox="1">
            <a:spLocks noGrp="1"/>
          </p:cNvSpPr>
          <p:nvPr>
            <p:ph type="body" idx="1"/>
          </p:nvPr>
        </p:nvSpPr>
        <p:spPr>
          <a:xfrm>
            <a:off x="311700" y="1468825"/>
            <a:ext cx="4260300" cy="1102800"/>
          </a:xfrm>
          <a:prstGeom prst="rect">
            <a:avLst/>
          </a:prstGeom>
        </p:spPr>
        <p:txBody>
          <a:bodyPr spcFirstLastPara="1" wrap="square" lIns="91425" tIns="91425" rIns="91425" bIns="91425" anchor="t" anchorCtr="0">
            <a:normAutofit/>
          </a:bodyPr>
          <a:lstStyle/>
          <a:p>
            <a:pPr marL="228600" lvl="0" indent="-228600" algn="l" rtl="0">
              <a:lnSpc>
                <a:spcPct val="150000"/>
              </a:lnSpc>
              <a:spcBef>
                <a:spcPts val="0"/>
              </a:spcBef>
              <a:spcAft>
                <a:spcPts val="0"/>
              </a:spcAft>
              <a:buNone/>
            </a:pPr>
            <a:r>
              <a:rPr lang="en-GB"/>
              <a:t>a) Secretary, £22,000</a:t>
            </a:r>
            <a:endParaRPr/>
          </a:p>
          <a:p>
            <a:pPr marL="228600" lvl="0" indent="-228600" algn="l" rtl="0">
              <a:lnSpc>
                <a:spcPct val="150000"/>
              </a:lnSpc>
              <a:spcBef>
                <a:spcPts val="0"/>
              </a:spcBef>
              <a:spcAft>
                <a:spcPts val="0"/>
              </a:spcAft>
              <a:buNone/>
            </a:pPr>
            <a:r>
              <a:rPr lang="en-GB"/>
              <a:t>b) Engineer, £48,000</a:t>
            </a:r>
            <a:endParaRPr/>
          </a:p>
        </p:txBody>
      </p:sp>
      <p:sp>
        <p:nvSpPr>
          <p:cNvPr id="113" name="Google Shape;113;p19"/>
          <p:cNvSpPr txBox="1"/>
          <p:nvPr/>
        </p:nvSpPr>
        <p:spPr>
          <a:xfrm>
            <a:off x="3192125" y="827925"/>
            <a:ext cx="24849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a:solidFill>
                  <a:srgbClr val="FF0000"/>
                </a:solidFill>
                <a:latin typeface="Source Code Pro"/>
                <a:ea typeface="Source Code Pro"/>
                <a:cs typeface="Source Code Pro"/>
                <a:sym typeface="Source Code Pro"/>
              </a:rPr>
              <a:t>TAX = £1,886</a:t>
            </a:r>
            <a:endParaRPr>
              <a:solidFill>
                <a:srgbClr val="FF0000"/>
              </a:solidFill>
              <a:latin typeface="Source Code Pro"/>
              <a:ea typeface="Source Code Pro"/>
              <a:cs typeface="Source Code Pro"/>
              <a:sym typeface="Source Code Pro"/>
            </a:endParaRPr>
          </a:p>
          <a:p>
            <a:pPr marL="0" lvl="0" indent="0" algn="l" rtl="0">
              <a:spcBef>
                <a:spcPts val="0"/>
              </a:spcBef>
              <a:spcAft>
                <a:spcPts val="0"/>
              </a:spcAft>
              <a:buNone/>
            </a:pPr>
            <a:r>
              <a:rPr lang="en-GB">
                <a:solidFill>
                  <a:srgbClr val="FF0000"/>
                </a:solidFill>
                <a:latin typeface="Source Code Pro"/>
                <a:ea typeface="Source Code Pro"/>
                <a:cs typeface="Source Code Pro"/>
                <a:sym typeface="Source Code Pro"/>
              </a:rPr>
              <a:t>NI = £1,131.60</a:t>
            </a:r>
            <a:endParaRPr>
              <a:solidFill>
                <a:srgbClr val="FF0000"/>
              </a:solidFill>
              <a:latin typeface="Source Code Pro"/>
              <a:ea typeface="Source Code Pro"/>
              <a:cs typeface="Source Code Pro"/>
              <a:sym typeface="Source Code Pro"/>
            </a:endParaRPr>
          </a:p>
          <a:p>
            <a:pPr marL="0" lvl="0" indent="0" algn="l" rtl="0">
              <a:spcBef>
                <a:spcPts val="0"/>
              </a:spcBef>
              <a:spcAft>
                <a:spcPts val="0"/>
              </a:spcAft>
              <a:buNone/>
            </a:pPr>
            <a:r>
              <a:rPr lang="en-GB">
                <a:solidFill>
                  <a:srgbClr val="FF0000"/>
                </a:solidFill>
                <a:latin typeface="Source Code Pro"/>
                <a:ea typeface="Source Code Pro"/>
                <a:cs typeface="Source Code Pro"/>
                <a:sym typeface="Source Code Pro"/>
              </a:rPr>
              <a:t>Take home = £18,982</a:t>
            </a:r>
            <a:endParaRPr>
              <a:solidFill>
                <a:srgbClr val="FF0000"/>
              </a:solidFill>
              <a:latin typeface="Source Code Pro"/>
              <a:ea typeface="Source Code Pro"/>
              <a:cs typeface="Source Code Pro"/>
              <a:sym typeface="Source Code Pro"/>
            </a:endParaRPr>
          </a:p>
        </p:txBody>
      </p:sp>
      <p:sp>
        <p:nvSpPr>
          <p:cNvPr id="114" name="Google Shape;114;p19"/>
          <p:cNvSpPr txBox="1"/>
          <p:nvPr/>
        </p:nvSpPr>
        <p:spPr>
          <a:xfrm>
            <a:off x="1618425" y="2297100"/>
            <a:ext cx="31647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a:solidFill>
                  <a:srgbClr val="FF0000"/>
                </a:solidFill>
                <a:latin typeface="Source Code Pro"/>
                <a:ea typeface="Source Code Pro"/>
                <a:cs typeface="Source Code Pro"/>
                <a:sym typeface="Source Code Pro"/>
              </a:rPr>
              <a:t>TAX = £7,086</a:t>
            </a:r>
            <a:endParaRPr>
              <a:solidFill>
                <a:srgbClr val="FF0000"/>
              </a:solidFill>
              <a:latin typeface="Source Code Pro"/>
              <a:ea typeface="Source Code Pro"/>
              <a:cs typeface="Source Code Pro"/>
              <a:sym typeface="Source Code Pro"/>
            </a:endParaRPr>
          </a:p>
          <a:p>
            <a:pPr marL="0" lvl="0" indent="0" algn="l" rtl="0">
              <a:spcBef>
                <a:spcPts val="0"/>
              </a:spcBef>
              <a:spcAft>
                <a:spcPts val="0"/>
              </a:spcAft>
              <a:buNone/>
            </a:pPr>
            <a:r>
              <a:rPr lang="en-GB">
                <a:solidFill>
                  <a:srgbClr val="FF0000"/>
                </a:solidFill>
                <a:latin typeface="Source Code Pro"/>
                <a:ea typeface="Source Code Pro"/>
                <a:cs typeface="Source Code Pro"/>
                <a:sym typeface="Source Code Pro"/>
              </a:rPr>
              <a:t>NI = £4251.60</a:t>
            </a:r>
            <a:endParaRPr>
              <a:solidFill>
                <a:srgbClr val="FF0000"/>
              </a:solidFill>
              <a:latin typeface="Source Code Pro"/>
              <a:ea typeface="Source Code Pro"/>
              <a:cs typeface="Source Code Pro"/>
              <a:sym typeface="Source Code Pro"/>
            </a:endParaRPr>
          </a:p>
          <a:p>
            <a:pPr marL="0" lvl="0" indent="0" algn="l" rtl="0">
              <a:spcBef>
                <a:spcPts val="0"/>
              </a:spcBef>
              <a:spcAft>
                <a:spcPts val="0"/>
              </a:spcAft>
              <a:buNone/>
            </a:pPr>
            <a:r>
              <a:rPr lang="en-GB">
                <a:solidFill>
                  <a:srgbClr val="FF0000"/>
                </a:solidFill>
                <a:latin typeface="Source Code Pro"/>
                <a:ea typeface="Source Code Pro"/>
                <a:cs typeface="Source Code Pro"/>
                <a:sym typeface="Source Code Pro"/>
              </a:rPr>
              <a:t>Take home = £36,662.40</a:t>
            </a:r>
            <a:endParaRPr>
              <a:solidFill>
                <a:srgbClr val="FF0000"/>
              </a:solidFill>
              <a:latin typeface="Source Code Pro"/>
              <a:ea typeface="Source Code Pro"/>
              <a:cs typeface="Source Code Pro"/>
              <a:sym typeface="Source Code Pro"/>
            </a:endParaRPr>
          </a:p>
        </p:txBody>
      </p:sp>
      <p:sp>
        <p:nvSpPr>
          <p:cNvPr id="115" name="Google Shape;115;p19"/>
          <p:cNvSpPr txBox="1"/>
          <p:nvPr/>
        </p:nvSpPr>
        <p:spPr>
          <a:xfrm>
            <a:off x="6429800" y="843450"/>
            <a:ext cx="27141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a:solidFill>
                  <a:srgbClr val="FF0000"/>
                </a:solidFill>
                <a:latin typeface="Source Code Pro"/>
                <a:ea typeface="Source Code Pro"/>
                <a:cs typeface="Source Code Pro"/>
                <a:sym typeface="Source Code Pro"/>
              </a:rPr>
              <a:t>TAX = £16,232</a:t>
            </a:r>
            <a:endParaRPr>
              <a:solidFill>
                <a:srgbClr val="FF0000"/>
              </a:solidFill>
              <a:latin typeface="Source Code Pro"/>
              <a:ea typeface="Source Code Pro"/>
              <a:cs typeface="Source Code Pro"/>
              <a:sym typeface="Source Code Pro"/>
            </a:endParaRPr>
          </a:p>
          <a:p>
            <a:pPr marL="0" lvl="0" indent="0" algn="l" rtl="0">
              <a:spcBef>
                <a:spcPts val="0"/>
              </a:spcBef>
              <a:spcAft>
                <a:spcPts val="0"/>
              </a:spcAft>
              <a:buNone/>
            </a:pPr>
            <a:r>
              <a:rPr lang="en-GB">
                <a:solidFill>
                  <a:srgbClr val="FF0000"/>
                </a:solidFill>
                <a:latin typeface="Source Code Pro"/>
                <a:ea typeface="Source Code Pro"/>
                <a:cs typeface="Source Code Pro"/>
                <a:sym typeface="Source Code Pro"/>
              </a:rPr>
              <a:t>NI = £4958.60</a:t>
            </a:r>
            <a:endParaRPr>
              <a:solidFill>
                <a:srgbClr val="FF0000"/>
              </a:solidFill>
              <a:latin typeface="Source Code Pro"/>
              <a:ea typeface="Source Code Pro"/>
              <a:cs typeface="Source Code Pro"/>
              <a:sym typeface="Source Code Pro"/>
            </a:endParaRPr>
          </a:p>
          <a:p>
            <a:pPr marL="0" lvl="0" indent="0" algn="l" rtl="0">
              <a:spcBef>
                <a:spcPts val="0"/>
              </a:spcBef>
              <a:spcAft>
                <a:spcPts val="0"/>
              </a:spcAft>
              <a:buNone/>
            </a:pPr>
            <a:r>
              <a:rPr lang="en-GB">
                <a:solidFill>
                  <a:srgbClr val="FF0000"/>
                </a:solidFill>
                <a:latin typeface="Source Code Pro"/>
                <a:ea typeface="Source Code Pro"/>
                <a:cs typeface="Source Code Pro"/>
                <a:sym typeface="Source Code Pro"/>
              </a:rPr>
              <a:t>Take home = £50,709.40</a:t>
            </a:r>
            <a:endParaRPr>
              <a:solidFill>
                <a:srgbClr val="FF0000"/>
              </a:solidFill>
              <a:latin typeface="Source Code Pro"/>
              <a:ea typeface="Source Code Pro"/>
              <a:cs typeface="Source Code Pro"/>
              <a:sym typeface="Source Code Pro"/>
            </a:endParaRPr>
          </a:p>
        </p:txBody>
      </p:sp>
      <p:sp>
        <p:nvSpPr>
          <p:cNvPr id="116" name="Google Shape;116;p19"/>
          <p:cNvSpPr txBox="1"/>
          <p:nvPr/>
        </p:nvSpPr>
        <p:spPr>
          <a:xfrm>
            <a:off x="5749775" y="2200300"/>
            <a:ext cx="30825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a:solidFill>
                  <a:srgbClr val="FF0000"/>
                </a:solidFill>
                <a:latin typeface="Source Code Pro"/>
                <a:ea typeface="Source Code Pro"/>
                <a:cs typeface="Source Code Pro"/>
                <a:sym typeface="Source Code Pro"/>
              </a:rPr>
              <a:t>TAX = £69,932</a:t>
            </a:r>
            <a:endParaRPr>
              <a:solidFill>
                <a:srgbClr val="FF0000"/>
              </a:solidFill>
              <a:latin typeface="Source Code Pro"/>
              <a:ea typeface="Source Code Pro"/>
              <a:cs typeface="Source Code Pro"/>
              <a:sym typeface="Source Code Pro"/>
            </a:endParaRPr>
          </a:p>
          <a:p>
            <a:pPr marL="0" lvl="0" indent="0" algn="l" rtl="0">
              <a:spcBef>
                <a:spcPts val="0"/>
              </a:spcBef>
              <a:spcAft>
                <a:spcPts val="0"/>
              </a:spcAft>
              <a:buNone/>
            </a:pPr>
            <a:r>
              <a:rPr lang="en-GB">
                <a:solidFill>
                  <a:srgbClr val="FF0000"/>
                </a:solidFill>
                <a:latin typeface="Source Code Pro"/>
                <a:ea typeface="Source Code Pro"/>
                <a:cs typeface="Source Code Pro"/>
                <a:sym typeface="Source Code Pro"/>
              </a:rPr>
              <a:t>NI = £7,518.60</a:t>
            </a:r>
            <a:endParaRPr>
              <a:solidFill>
                <a:srgbClr val="FF0000"/>
              </a:solidFill>
              <a:latin typeface="Source Code Pro"/>
              <a:ea typeface="Source Code Pro"/>
              <a:cs typeface="Source Code Pro"/>
              <a:sym typeface="Source Code Pro"/>
            </a:endParaRPr>
          </a:p>
          <a:p>
            <a:pPr marL="0" lvl="0" indent="0" algn="l" rtl="0">
              <a:spcBef>
                <a:spcPts val="0"/>
              </a:spcBef>
              <a:spcAft>
                <a:spcPts val="0"/>
              </a:spcAft>
              <a:buNone/>
            </a:pPr>
            <a:r>
              <a:rPr lang="en-GB">
                <a:solidFill>
                  <a:srgbClr val="FF0000"/>
                </a:solidFill>
                <a:latin typeface="Source Code Pro"/>
                <a:ea typeface="Source Code Pro"/>
                <a:cs typeface="Source Code Pro"/>
                <a:sym typeface="Source Code Pro"/>
              </a:rPr>
              <a:t>Take home = £122,549.40</a:t>
            </a:r>
            <a:endParaRPr>
              <a:solidFill>
                <a:srgbClr val="FF0000"/>
              </a:solidFill>
              <a:latin typeface="Source Code Pro"/>
              <a:ea typeface="Source Code Pro"/>
              <a:cs typeface="Source Code Pro"/>
              <a:sym typeface="Source Code Pr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0"/>
          <p:cNvSpPr txBox="1">
            <a:spLocks noGrp="1"/>
          </p:cNvSpPr>
          <p:nvPr>
            <p:ph type="title"/>
          </p:nvPr>
        </p:nvSpPr>
        <p:spPr>
          <a:xfrm>
            <a:off x="311700" y="0"/>
            <a:ext cx="8520600" cy="1363200"/>
          </a:xfrm>
          <a:prstGeom prst="rect">
            <a:avLst/>
          </a:prstGeom>
        </p:spPr>
        <p:txBody>
          <a:bodyPr spcFirstLastPara="1" wrap="square" lIns="91425" tIns="91425" rIns="91425" bIns="91425" anchor="b" anchorCtr="0">
            <a:normAutofit fontScale="90000"/>
          </a:bodyPr>
          <a:lstStyle/>
          <a:p>
            <a:pPr marL="0" lvl="0" indent="0" algn="l" rtl="0">
              <a:spcBef>
                <a:spcPts val="0"/>
              </a:spcBef>
              <a:spcAft>
                <a:spcPts val="0"/>
              </a:spcAft>
              <a:buNone/>
            </a:pPr>
            <a:r>
              <a:rPr lang="en-GB"/>
              <a:t>Pension payments are deducted from salaries before tax and national insurance and thereby reduce the amount of income upon which tax and NI is due </a:t>
            </a:r>
            <a:endParaRPr/>
          </a:p>
        </p:txBody>
      </p:sp>
      <p:sp>
        <p:nvSpPr>
          <p:cNvPr id="122" name="Google Shape;122;p20"/>
          <p:cNvSpPr txBox="1">
            <a:spLocks noGrp="1"/>
          </p:cNvSpPr>
          <p:nvPr>
            <p:ph type="body" idx="1"/>
          </p:nvPr>
        </p:nvSpPr>
        <p:spPr>
          <a:xfrm>
            <a:off x="311700" y="1468825"/>
            <a:ext cx="8520600" cy="35031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None/>
            </a:pPr>
            <a:r>
              <a:rPr lang="en-GB"/>
              <a:t>Assuming each of our employees pay pension contributions of 10% of their salary…</a:t>
            </a:r>
            <a:endParaRPr/>
          </a:p>
          <a:p>
            <a:pPr marL="0" lvl="0" indent="0" algn="l" rtl="0">
              <a:spcBef>
                <a:spcPts val="0"/>
              </a:spcBef>
              <a:spcAft>
                <a:spcPts val="0"/>
              </a:spcAft>
              <a:buNone/>
            </a:pPr>
            <a:endParaRPr/>
          </a:p>
          <a:p>
            <a:pPr marL="457200" lvl="0" indent="-342900" algn="l" rtl="0">
              <a:lnSpc>
                <a:spcPct val="150000"/>
              </a:lnSpc>
              <a:spcBef>
                <a:spcPts val="0"/>
              </a:spcBef>
              <a:spcAft>
                <a:spcPts val="0"/>
              </a:spcAft>
              <a:buSzPts val="1800"/>
              <a:buAutoNum type="alphaUcPeriod"/>
            </a:pPr>
            <a:r>
              <a:rPr lang="en-GB"/>
              <a:t>How much do they contribute towards their pension each year?</a:t>
            </a:r>
            <a:endParaRPr/>
          </a:p>
          <a:p>
            <a:pPr marL="457200" lvl="0" indent="-342900" algn="l" rtl="0">
              <a:lnSpc>
                <a:spcPct val="150000"/>
              </a:lnSpc>
              <a:spcBef>
                <a:spcPts val="0"/>
              </a:spcBef>
              <a:spcAft>
                <a:spcPts val="0"/>
              </a:spcAft>
              <a:buSzPts val="1800"/>
              <a:buAutoNum type="alphaUcPeriod"/>
            </a:pPr>
            <a:r>
              <a:rPr lang="en-GB"/>
              <a:t>How much tax &amp; NI do they pay now and </a:t>
            </a:r>
            <a:r>
              <a:rPr lang="en-GB" b="1"/>
              <a:t>how does this compare to before</a:t>
            </a:r>
            <a:r>
              <a:rPr lang="en-GB"/>
              <a:t>?</a:t>
            </a:r>
            <a:endParaRPr/>
          </a:p>
          <a:p>
            <a:pPr marL="457200" lvl="0" indent="-342900" algn="l" rtl="0">
              <a:lnSpc>
                <a:spcPct val="150000"/>
              </a:lnSpc>
              <a:spcBef>
                <a:spcPts val="0"/>
              </a:spcBef>
              <a:spcAft>
                <a:spcPts val="0"/>
              </a:spcAft>
              <a:buSzPts val="1800"/>
              <a:buAutoNum type="alphaUcPeriod"/>
            </a:pPr>
            <a:r>
              <a:rPr lang="en-GB"/>
              <a:t>What is their take home pay now?</a:t>
            </a:r>
            <a:endParaRPr/>
          </a:p>
        </p:txBody>
      </p:sp>
    </p:spTree>
  </p:cSld>
  <p:clrMapOvr>
    <a:masterClrMapping/>
  </p:clrMapOvr>
</p:sld>
</file>

<file path=ppt/theme/theme1.xml><?xml version="1.0" encoding="utf-8"?>
<a:theme xmlns:a="http://schemas.openxmlformats.org/drawingml/2006/main" name="Modern 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0838F"/>
      </a:accent5>
      <a:accent6>
        <a:srgbClr val="F8E71C"/>
      </a:accent6>
      <a:hlink>
        <a:srgbClr val="00838F"/>
      </a:hlink>
      <a:folHlink>
        <a:srgbClr val="00838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9f5cff3-62b2-4be6-b70c-c372d34dc44d">
      <Terms xmlns="http://schemas.microsoft.com/office/infopath/2007/PartnerControls"/>
    </lcf76f155ced4ddcb4097134ff3c332f>
    <TaxCatchAll xmlns="30799808-48f9-47ab-aba2-0672c7355829" xsi:nil="true"/>
    <naf3626daf2c4bb89309295479733bb5 xmlns="30799808-48f9-47ab-aba2-0672c7355829">
      <Terms xmlns="http://schemas.microsoft.com/office/infopath/2007/PartnerControls"/>
    </naf3626daf2c4bb89309295479733bb5>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33167DC18062C4DAB9FD83DC0AC99B0" ma:contentTypeVersion="17" ma:contentTypeDescription="Create a new document." ma:contentTypeScope="" ma:versionID="783fc9a1ddb6a1d9d6dae9743663e560">
  <xsd:schema xmlns:xsd="http://www.w3.org/2001/XMLSchema" xmlns:xs="http://www.w3.org/2001/XMLSchema" xmlns:p="http://schemas.microsoft.com/office/2006/metadata/properties" xmlns:ns2="30799808-48f9-47ab-aba2-0672c7355829" xmlns:ns3="99f5cff3-62b2-4be6-b70c-c372d34dc44d" targetNamespace="http://schemas.microsoft.com/office/2006/metadata/properties" ma:root="true" ma:fieldsID="592603bb4c177b80a7b57c24752f2467" ns2:_="" ns3:_="">
    <xsd:import namespace="30799808-48f9-47ab-aba2-0672c7355829"/>
    <xsd:import namespace="99f5cff3-62b2-4be6-b70c-c372d34dc44d"/>
    <xsd:element name="properties">
      <xsd:complexType>
        <xsd:sequence>
          <xsd:element name="documentManagement">
            <xsd:complexType>
              <xsd:all>
                <xsd:element ref="ns2:naf3626daf2c4bb89309295479733bb5" minOccurs="0"/>
                <xsd:element ref="ns3:MediaServiceMetadata" minOccurs="0"/>
                <xsd:element ref="ns3:MediaServiceFastMetadata" minOccurs="0"/>
                <xsd:element ref="ns3:MediaServiceObjectDetectorVersions"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CR" minOccurs="0"/>
                <xsd:element ref="ns3:MediaServiceLocation" minOccurs="0"/>
                <xsd:element ref="ns2:SharedWithUsers" minOccurs="0"/>
                <xsd:element ref="ns2:SharedWithDetail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799808-48f9-47ab-aba2-0672c7355829" elementFormDefault="qualified">
    <xsd:import namespace="http://schemas.microsoft.com/office/2006/documentManagement/types"/>
    <xsd:import namespace="http://schemas.microsoft.com/office/infopath/2007/PartnerControls"/>
    <xsd:element name="naf3626daf2c4bb89309295479733bb5" ma:index="9" nillable="true" ma:taxonomy="true" ma:internalName="naf3626daf2c4bb89309295479733bb5" ma:taxonomyFieldName="Staff_x0020_Category" ma:displayName="Staff Category" ma:fieldId="{7af3626d-af2c-4bb8-9309-295479733bb5}" ma:sspId="3109df80-cae8-4f1a-a745-566a87499af2" ma:termSetId="2911061d-6d64-4c1d-9363-b073225d5ba5" ma:anchorId="00000000-0000-0000-0000-000000000000" ma:open="false" ma:isKeyword="false">
      <xsd:complexType>
        <xsd:sequence>
          <xsd:element ref="pc:Terms" minOccurs="0" maxOccurs="1"/>
        </xsd:sequence>
      </xsd:complexType>
    </xsd:element>
    <xsd:element name="TaxCatchAll" ma:index="17" nillable="true" ma:displayName="Taxonomy Catch All Column" ma:hidden="true" ma:list="{f7cf9a15-f9d7-422c-a274-81208c7b0b93}" ma:internalName="TaxCatchAll" ma:showField="CatchAllData" ma:web="30799808-48f9-47ab-aba2-0672c7355829">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9f5cff3-62b2-4be6-b70c-c372d34dc44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3109df80-cae8-4f1a-a745-566a87499af2" ma:termSetId="09814cd3-568e-fe90-9814-8d621ff8fb84" ma:anchorId="fba54fb3-c3e1-fe81-a776-ca4b69148c4d" ma:open="true" ma:isKeyword="false">
      <xsd:complexType>
        <xsd:sequence>
          <xsd:element ref="pc:Terms" minOccurs="0" maxOccurs="1"/>
        </xsd:sequence>
      </xsd:complex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00D94C0-8D31-4F6A-93BA-6B32E43C6D57}">
  <ds:schemaRefs>
    <ds:schemaRef ds:uri="http://schemas.microsoft.com/sharepoint/v3/contenttype/forms"/>
  </ds:schemaRefs>
</ds:datastoreItem>
</file>

<file path=customXml/itemProps2.xml><?xml version="1.0" encoding="utf-8"?>
<ds:datastoreItem xmlns:ds="http://schemas.openxmlformats.org/officeDocument/2006/customXml" ds:itemID="{5389C785-1459-4D48-AD7D-6E327B2DF038}">
  <ds:schemaRefs>
    <ds:schemaRef ds:uri="30799808-48f9-47ab-aba2-0672c7355829"/>
    <ds:schemaRef ds:uri="http://schemas.openxmlformats.org/package/2006/metadata/core-properties"/>
    <ds:schemaRef ds:uri="99f5cff3-62b2-4be6-b70c-c372d34dc44d"/>
    <ds:schemaRef ds:uri="http://schemas.microsoft.com/office/2006/documentManagement/types"/>
    <ds:schemaRef ds:uri="http://schemas.microsoft.com/office/infopath/2007/PartnerControls"/>
    <ds:schemaRef ds:uri="http://www.w3.org/XML/1998/namespace"/>
    <ds:schemaRef ds:uri="http://purl.org/dc/elements/1.1/"/>
    <ds:schemaRef ds:uri="http://schemas.microsoft.com/office/2006/metadata/properties"/>
    <ds:schemaRef ds:uri="http://purl.org/dc/dcmitype/"/>
    <ds:schemaRef ds:uri="http://purl.org/dc/terms/"/>
  </ds:schemaRefs>
</ds:datastoreItem>
</file>

<file path=customXml/itemProps3.xml><?xml version="1.0" encoding="utf-8"?>
<ds:datastoreItem xmlns:ds="http://schemas.openxmlformats.org/officeDocument/2006/customXml" ds:itemID="{60DA1D61-ABC6-489A-90E9-9F736CAACDFA}"/>
</file>

<file path=docProps/app.xml><?xml version="1.0" encoding="utf-8"?>
<Properties xmlns="http://schemas.openxmlformats.org/officeDocument/2006/extended-properties" xmlns:vt="http://schemas.openxmlformats.org/officeDocument/2006/docPropsVTypes">
  <TotalTime>0</TotalTime>
  <Words>883</Words>
  <Application>Microsoft Office PowerPoint</Application>
  <PresentationFormat>On-screen Show (16:9)</PresentationFormat>
  <Paragraphs>126</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Oswald</vt:lpstr>
      <vt:lpstr>Arial</vt:lpstr>
      <vt:lpstr>Source Code Pro</vt:lpstr>
      <vt:lpstr>Modern Writer</vt:lpstr>
      <vt:lpstr>Tax</vt:lpstr>
      <vt:lpstr>Types of Tax</vt:lpstr>
      <vt:lpstr>Types of Tax</vt:lpstr>
      <vt:lpstr>PowerPoint Presentation</vt:lpstr>
      <vt:lpstr>How much income tax would the people below pay, and how much money do they take home? </vt:lpstr>
      <vt:lpstr>How much income tax would the people below pay, and how much money do they take home? </vt:lpstr>
      <vt:lpstr>How much national insurance would the people below pay, and considering this alongside income tax, how much money do they take home? </vt:lpstr>
      <vt:lpstr>How much national insurance would the people below pay, and considering this alongside income tax, how much money do they take home? ANSWERS </vt:lpstr>
      <vt:lpstr>Pension payments are deducted from salaries before tax and national insurance and thereby reduce the amount of income upon which tax and NI is due </vt:lpstr>
      <vt:lpstr>How Does PAYE Work?</vt:lpstr>
      <vt:lpstr>How Does PAYE Work - Example 1 The employee earning £29,600 pa who gets a £1000 pay rise in July and another £1000 pay rise in October.  Paid monthly on 5th of each month.</vt:lpstr>
      <vt:lpstr>How Does PAYE Work - Example 2 The holiday employee who earns £1300 over Easter then £2600 over the summer and £1300 over Christmas.  Paid on 5th of May, August, September and January.</vt:lpstr>
      <vt:lpstr>Tax Avoidance. vs Tax Evasion</vt:lpstr>
      <vt:lpstr>This Week's Top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dc:title>
  <cp:lastModifiedBy>Graham Colman</cp:lastModifiedBy>
  <cp:revision>23</cp:revision>
  <dcterms:modified xsi:type="dcterms:W3CDTF">2023-10-03T15:13:09Z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0x010100433167DC18062C4DAB9FD83DC0AC99B0</vt:lpwstr>
  </property>
  <property fmtid="{D5CDD505-2E9C-101B-9397-08002B2CF9AE}" pid="3" name="Staff Category">
    <vt:lpwstr/>
  </property>
  <property fmtid="{D5CDD505-2E9C-101B-9397-08002B2CF9AE}" pid="4" name="MediaServiceImageTags">
    <vt:lpwstr/>
  </property>
</Properties>
</file>